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2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9" r:id="rId4"/>
    <p:sldId id="267" r:id="rId5"/>
    <p:sldId id="278" r:id="rId6"/>
    <p:sldId id="265" r:id="rId7"/>
    <p:sldId id="266" r:id="rId8"/>
    <p:sldId id="268" r:id="rId9"/>
    <p:sldId id="260" r:id="rId10"/>
    <p:sldId id="269" r:id="rId11"/>
    <p:sldId id="270" r:id="rId12"/>
    <p:sldId id="271" r:id="rId13"/>
    <p:sldId id="272" r:id="rId14"/>
    <p:sldId id="261" r:id="rId15"/>
    <p:sldId id="273" r:id="rId16"/>
    <p:sldId id="274" r:id="rId17"/>
    <p:sldId id="275" r:id="rId18"/>
    <p:sldId id="262" r:id="rId19"/>
    <p:sldId id="276" r:id="rId20"/>
    <p:sldId id="263" r:id="rId21"/>
    <p:sldId id="258" r:id="rId2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144" y="138"/>
      </p:cViewPr>
      <p:guideLst>
        <p:guide orient="horz" pos="2137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7" name="Shape 18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8967077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9762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5063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161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5279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2837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4606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209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9520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9686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0438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213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4985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7739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434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711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684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179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700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9236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590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211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524000" y="0"/>
            <a:ext cx="9144000" cy="3509963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524000" y="3602037"/>
            <a:ext cx="9144000" cy="32559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标题文本"/>
          <p:cNvSpPr txBox="1">
            <a:spLocks noGrp="1"/>
          </p:cNvSpPr>
          <p:nvPr>
            <p:ph type="title"/>
          </p:nvPr>
        </p:nvSpPr>
        <p:spPr>
          <a:xfrm>
            <a:off x="8724900" y="0"/>
            <a:ext cx="2628900" cy="654209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9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649287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标题文本"/>
          <p:cNvSpPr txBox="1">
            <a:spLocks noGrp="1"/>
          </p:cNvSpPr>
          <p:nvPr>
            <p:ph type="title"/>
          </p:nvPr>
        </p:nvSpPr>
        <p:spPr>
          <a:xfrm>
            <a:off x="1523999" y="-2"/>
            <a:ext cx="9144001" cy="3509966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685800">
              <a:defRPr sz="5800">
                <a:uFill>
                  <a:solidFill>
                    <a:srgbClr val="000000"/>
                  </a:solidFill>
                </a:u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08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523999" y="3602035"/>
            <a:ext cx="9144001" cy="3255968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algn="ctr" defTabSz="685800">
              <a:spcBef>
                <a:spcPts val="7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1pPr>
            <a:lvl2pPr marL="0" indent="0" algn="ctr" defTabSz="685800">
              <a:spcBef>
                <a:spcPts val="7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2pPr>
            <a:lvl3pPr marL="0" indent="0" algn="ctr" defTabSz="685800">
              <a:spcBef>
                <a:spcPts val="7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3pPr>
            <a:lvl4pPr marL="0" indent="0" algn="ctr" defTabSz="685800">
              <a:spcBef>
                <a:spcPts val="7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4pPr>
            <a:lvl5pPr marL="0" indent="0" algn="ctr" defTabSz="685800">
              <a:spcBef>
                <a:spcPts val="7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5017" y="6431492"/>
            <a:ext cx="268784" cy="279401"/>
          </a:xfrm>
          <a:prstGeom prst="rect">
            <a:avLst/>
          </a:prstGeom>
        </p:spPr>
        <p:txBody>
          <a:bodyPr lIns="50800" tIns="50800" rIns="50800" bIns="50800"/>
          <a:lstStyle>
            <a:lvl1pPr defTabSz="685800">
              <a:defRPr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bg>
      <p:bgPr>
        <a:gradFill flip="none" rotWithShape="1">
          <a:gsLst>
            <a:gs pos="0">
              <a:srgbClr val="101D24">
                <a:alpha val="79000"/>
              </a:srgbClr>
            </a:gs>
            <a:gs pos="23000">
              <a:srgbClr val="101D24">
                <a:alpha val="82000"/>
              </a:srgbClr>
            </a:gs>
            <a:gs pos="69000">
              <a:srgbClr val="0E191E">
                <a:alpha val="88000"/>
              </a:srgbClr>
            </a:gs>
            <a:gs pos="97000">
              <a:srgbClr val="0D171C">
                <a:alpha val="91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标题文本"/>
          <p:cNvSpPr txBox="1">
            <a:spLocks noGrp="1"/>
          </p:cNvSpPr>
          <p:nvPr>
            <p:ph type="title"/>
          </p:nvPr>
        </p:nvSpPr>
        <p:spPr>
          <a:xfrm>
            <a:off x="1523999" y="1122362"/>
            <a:ext cx="9144001" cy="2387601"/>
          </a:xfrm>
          <a:prstGeom prst="rect">
            <a:avLst/>
          </a:prstGeom>
        </p:spPr>
        <p:txBody>
          <a:bodyPr anchor="b"/>
          <a:lstStyle>
            <a:lvl1pPr algn="ctr" defTabSz="914377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17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3999" y="3602037"/>
            <a:ext cx="9144001" cy="1655763"/>
          </a:xfrm>
          <a:prstGeom prst="rect">
            <a:avLst/>
          </a:prstGeom>
        </p:spPr>
        <p:txBody>
          <a:bodyPr/>
          <a:lstStyle>
            <a:lvl1pPr marL="0" indent="0" algn="ctr" defTabSz="914377">
              <a:spcBef>
                <a:spcPts val="900"/>
              </a:spcBef>
              <a:buSzTx/>
              <a:buFontTx/>
              <a:buNone/>
              <a:defRPr sz="2400"/>
            </a:lvl1pPr>
            <a:lvl2pPr marL="0" indent="342892" algn="ctr" defTabSz="914377">
              <a:spcBef>
                <a:spcPts val="900"/>
              </a:spcBef>
              <a:buSzTx/>
              <a:buFontTx/>
              <a:buNone/>
              <a:defRPr sz="2400"/>
            </a:lvl2pPr>
            <a:lvl3pPr marL="0" indent="685782" algn="ctr" defTabSz="914377">
              <a:spcBef>
                <a:spcPts val="900"/>
              </a:spcBef>
              <a:buSzTx/>
              <a:buFontTx/>
              <a:buNone/>
              <a:defRPr sz="2400"/>
            </a:lvl3pPr>
            <a:lvl4pPr marL="0" indent="1028675" algn="ctr" defTabSz="914377">
              <a:spcBef>
                <a:spcPts val="900"/>
              </a:spcBef>
              <a:buSzTx/>
              <a:buFontTx/>
              <a:buNone/>
              <a:defRPr sz="2400"/>
            </a:lvl4pPr>
            <a:lvl5pPr marL="0" indent="1371565" algn="ctr" defTabSz="914377">
              <a:spcBef>
                <a:spcPts val="900"/>
              </a:spcBef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5180" y="6404296"/>
            <a:ext cx="258620" cy="269237"/>
          </a:xfrm>
          <a:prstGeom prst="rect">
            <a:avLst/>
          </a:prstGeom>
        </p:spPr>
        <p:txBody>
          <a:bodyPr/>
          <a:lstStyle>
            <a:lvl1pPr defTabSz="914377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Text">
    <p:bg>
      <p:bgPr>
        <a:gradFill flip="none" rotWithShape="1">
          <a:gsLst>
            <a:gs pos="0">
              <a:srgbClr val="262626"/>
            </a:gs>
            <a:gs pos="51000">
              <a:srgbClr val="0D0D0D"/>
            </a:gs>
            <a:gs pos="100000">
              <a:srgbClr val="0D0D0D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标题文本"/>
          <p:cNvSpPr txBox="1">
            <a:spLocks noGrp="1"/>
          </p:cNvSpPr>
          <p:nvPr>
            <p:ph type="title"/>
          </p:nvPr>
        </p:nvSpPr>
        <p:spPr>
          <a:xfrm>
            <a:off x="1838606" y="204788"/>
            <a:ext cx="8514787" cy="523077"/>
          </a:xfrm>
          <a:prstGeom prst="rect">
            <a:avLst/>
          </a:prstGeom>
        </p:spPr>
        <p:txBody>
          <a:bodyPr anchor="t"/>
          <a:lstStyle>
            <a:lvl1pPr defTabSz="912812">
              <a:lnSpc>
                <a:spcPct val="100000"/>
              </a:lnSpc>
              <a:defRPr sz="2800" b="1">
                <a:solidFill>
                  <a:srgbClr val="13B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标题文本</a:t>
            </a:r>
          </a:p>
        </p:txBody>
      </p:sp>
      <p:sp>
        <p:nvSpPr>
          <p:cNvPr id="126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981200" y="1700808"/>
            <a:ext cx="8229600" cy="2431291"/>
          </a:xfrm>
          <a:prstGeom prst="rect">
            <a:avLst/>
          </a:prstGeom>
        </p:spPr>
        <p:txBody>
          <a:bodyPr/>
          <a:lstStyle>
            <a:lvl1pPr marL="341313" indent="-341313" defTabSz="912812">
              <a:lnSpc>
                <a:spcPct val="100000"/>
              </a:lnSpc>
              <a:spcBef>
                <a:spcPts val="1800"/>
              </a:spcBef>
              <a:defRPr sz="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72936" indent="-315736" defTabSz="912812">
              <a:lnSpc>
                <a:spcPct val="100000"/>
              </a:lnSpc>
              <a:spcBef>
                <a:spcPts val="1800"/>
              </a:spcBef>
              <a:buChar char="–"/>
              <a:defRPr sz="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65048" indent="-252236" defTabSz="912812">
              <a:lnSpc>
                <a:spcPct val="100000"/>
              </a:lnSpc>
              <a:spcBef>
                <a:spcPts val="1800"/>
              </a:spcBef>
              <a:defRPr sz="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22248" indent="-252236" defTabSz="912812">
              <a:lnSpc>
                <a:spcPct val="100000"/>
              </a:lnSpc>
              <a:spcBef>
                <a:spcPts val="1800"/>
              </a:spcBef>
              <a:buChar char="–"/>
              <a:defRPr sz="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79448" indent="-252236" defTabSz="912812">
              <a:lnSpc>
                <a:spcPct val="100000"/>
              </a:lnSpc>
              <a:spcBef>
                <a:spcPts val="1800"/>
              </a:spcBef>
              <a:buChar char="»"/>
              <a:defRPr sz="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74727" y="6538512"/>
            <a:ext cx="217147" cy="202413"/>
          </a:xfrm>
          <a:prstGeom prst="rect">
            <a:avLst/>
          </a:prstGeom>
        </p:spPr>
        <p:txBody>
          <a:bodyPr/>
          <a:lstStyle>
            <a:lvl1pPr algn="ctr" defTabSz="912812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bg>
      <p:bgPr>
        <a:gradFill flip="none" rotWithShape="1">
          <a:gsLst>
            <a:gs pos="0">
              <a:srgbClr val="000000"/>
            </a:gs>
            <a:gs pos="64999">
              <a:srgbClr val="000000"/>
            </a:gs>
            <a:gs pos="100000">
              <a:srgbClr val="5876A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标题文本"/>
          <p:cNvSpPr txBox="1">
            <a:spLocks noGrp="1"/>
          </p:cNvSpPr>
          <p:nvPr>
            <p:ph type="title"/>
          </p:nvPr>
        </p:nvSpPr>
        <p:spPr>
          <a:xfrm>
            <a:off x="528839" y="512066"/>
            <a:ext cx="11053593" cy="638097"/>
          </a:xfrm>
          <a:prstGeom prst="rect">
            <a:avLst/>
          </a:prstGeom>
        </p:spPr>
        <p:txBody>
          <a:bodyPr lIns="47549" tIns="47549" rIns="47549" bIns="47549" anchor="t"/>
          <a:lstStyle>
            <a:lvl1pPr defTabSz="1219200">
              <a:lnSpc>
                <a:spcPct val="100000"/>
              </a:lnSpc>
              <a:defRPr sz="3600" spc="-100">
                <a:solidFill>
                  <a:srgbClr val="D9D9D9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</a:lstStyle>
          <a:p>
            <a:r>
              <a:t>标题文本</a:t>
            </a:r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480800" y="6534302"/>
            <a:ext cx="276658" cy="247500"/>
          </a:xfrm>
          <a:prstGeom prst="rect">
            <a:avLst/>
          </a:prstGeom>
        </p:spPr>
        <p:txBody>
          <a:bodyPr lIns="47549" tIns="47549" rIns="47549" bIns="47549" anchor="b"/>
          <a:lstStyle>
            <a:lvl1pPr algn="l" defTabSz="950975">
              <a:defRPr>
                <a:solidFill>
                  <a:srgbClr val="D6ECFF"/>
                </a:solidFill>
                <a:latin typeface="华文细黑"/>
                <a:ea typeface="华文细黑"/>
                <a:cs typeface="华文细黑"/>
                <a:sym typeface="华文细黑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标题文本"/>
          <p:cNvSpPr txBox="1">
            <a:spLocks noGrp="1"/>
          </p:cNvSpPr>
          <p:nvPr>
            <p:ph type="title"/>
          </p:nvPr>
        </p:nvSpPr>
        <p:spPr>
          <a:xfrm>
            <a:off x="914400" y="1844675"/>
            <a:ext cx="10363200" cy="2041525"/>
          </a:xfrm>
          <a:prstGeom prst="rect">
            <a:avLst/>
          </a:prstGeom>
        </p:spPr>
        <p:txBody>
          <a:bodyPr/>
          <a:lstStyle>
            <a:lvl1pPr marL="914400" indent="-914400"/>
          </a:lstStyle>
          <a:p>
            <a:r>
              <a:t>标题文本</a:t>
            </a:r>
          </a:p>
        </p:txBody>
      </p:sp>
      <p:sp>
        <p:nvSpPr>
          <p:cNvPr id="143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828800" y="3886200"/>
            <a:ext cx="8534400" cy="2971800"/>
          </a:xfrm>
          <a:prstGeom prst="rect">
            <a:avLst/>
          </a:prstGeom>
        </p:spPr>
        <p:txBody>
          <a:bodyPr/>
          <a:lstStyle>
            <a:lvl3pPr marL="1234438" indent="-320038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0148" y="6406787"/>
            <a:ext cx="273652" cy="2642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标题文本"/>
          <p:cNvSpPr txBox="1">
            <a:spLocks noGrp="1"/>
          </p:cNvSpPr>
          <p:nvPr>
            <p:ph type="title"/>
          </p:nvPr>
        </p:nvSpPr>
        <p:spPr>
          <a:xfrm>
            <a:off x="2784871" y="1379636"/>
            <a:ext cx="6622257" cy="2089548"/>
          </a:xfrm>
          <a:prstGeom prst="rect">
            <a:avLst/>
          </a:prstGeom>
        </p:spPr>
        <p:txBody>
          <a:bodyPr lIns="32146" tIns="32146" rIns="32146" bIns="32146" anchor="b"/>
          <a:lstStyle>
            <a:lvl1pPr algn="ctr" defTabSz="778933">
              <a:lnSpc>
                <a:spcPct val="100000"/>
              </a:lnSpc>
              <a:defRPr sz="5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5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2784871" y="3525440"/>
            <a:ext cx="6622257" cy="715269"/>
          </a:xfrm>
          <a:prstGeom prst="rect">
            <a:avLst/>
          </a:prstGeom>
        </p:spPr>
        <p:txBody>
          <a:bodyPr lIns="32146" tIns="32146" rIns="32146" bIns="32146"/>
          <a:lstStyle>
            <a:lvl1pPr marL="0" indent="0" algn="ctr" defTabSz="778933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228600" algn="ctr" defTabSz="778933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457200" algn="ctr" defTabSz="778933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685800" algn="ctr" defTabSz="778933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914400" algn="ctr" defTabSz="778933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68750" y="6197649"/>
            <a:ext cx="246463" cy="242095"/>
          </a:xfrm>
          <a:prstGeom prst="rect">
            <a:avLst/>
          </a:prstGeom>
        </p:spPr>
        <p:txBody>
          <a:bodyPr lIns="32146" tIns="32146" rIns="32146" bIns="32146" anchor="t"/>
          <a:lstStyle>
            <a:lvl1pPr algn="ctr" defTabSz="778933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标题文本"/>
          <p:cNvSpPr txBox="1">
            <a:spLocks noGrp="1"/>
          </p:cNvSpPr>
          <p:nvPr>
            <p:ph type="title"/>
          </p:nvPr>
        </p:nvSpPr>
        <p:spPr>
          <a:xfrm>
            <a:off x="838200" y="230185"/>
            <a:ext cx="10515600" cy="1595442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6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6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bg>
      <p:bgPr>
        <a:gradFill flip="none" rotWithShape="1">
          <a:gsLst>
            <a:gs pos="0">
              <a:srgbClr val="101D24">
                <a:alpha val="79000"/>
              </a:srgbClr>
            </a:gs>
            <a:gs pos="23000">
              <a:srgbClr val="101D24">
                <a:alpha val="82000"/>
              </a:srgbClr>
            </a:gs>
            <a:gs pos="69000">
              <a:srgbClr val="0E191E">
                <a:alpha val="88000"/>
              </a:srgbClr>
            </a:gs>
            <a:gs pos="97000">
              <a:srgbClr val="0D171C">
                <a:alpha val="91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标题文本"/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10515601" cy="1325563"/>
          </a:xfrm>
          <a:prstGeom prst="rect">
            <a:avLst/>
          </a:prstGeom>
        </p:spPr>
        <p:txBody>
          <a:bodyPr/>
          <a:lstStyle>
            <a:lvl1pPr defTabSz="914377"/>
          </a:lstStyle>
          <a:p>
            <a:r>
              <a:t>标题文本</a:t>
            </a:r>
          </a:p>
        </p:txBody>
      </p:sp>
      <p:sp>
        <p:nvSpPr>
          <p:cNvPr id="170" name="正文级别 1…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10515601" cy="4351340"/>
          </a:xfrm>
          <a:prstGeom prst="rect">
            <a:avLst/>
          </a:prstGeom>
        </p:spPr>
        <p:txBody>
          <a:bodyPr/>
          <a:lstStyle>
            <a:lvl1pPr marL="228594" indent="-228594" defTabSz="914377">
              <a:spcBef>
                <a:spcPts val="900"/>
              </a:spcBef>
            </a:lvl1pPr>
            <a:lvl2pPr marL="609584" indent="-266693" defTabSz="914377">
              <a:spcBef>
                <a:spcPts val="900"/>
              </a:spcBef>
            </a:lvl2pPr>
            <a:lvl3pPr marL="1005814" indent="-320032" defTabSz="914377">
              <a:spcBef>
                <a:spcPts val="900"/>
              </a:spcBef>
            </a:lvl3pPr>
            <a:lvl4pPr marL="1371565" indent="-342892" defTabSz="914377">
              <a:spcBef>
                <a:spcPts val="900"/>
              </a:spcBef>
            </a:lvl4pPr>
            <a:lvl5pPr marL="1714458" indent="-342892" defTabSz="914377">
              <a:spcBef>
                <a:spcPts val="900"/>
              </a:spcBef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7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5180" y="6404296"/>
            <a:ext cx="258620" cy="269237"/>
          </a:xfrm>
          <a:prstGeom prst="rect">
            <a:avLst/>
          </a:prstGeom>
        </p:spPr>
        <p:txBody>
          <a:bodyPr/>
          <a:lstStyle>
            <a:lvl1pPr defTabSz="914377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标题文本"/>
          <p:cNvSpPr txBox="1">
            <a:spLocks noGrp="1"/>
          </p:cNvSpPr>
          <p:nvPr>
            <p:ph type="title"/>
          </p:nvPr>
        </p:nvSpPr>
        <p:spPr>
          <a:xfrm>
            <a:off x="1523999" y="-1"/>
            <a:ext cx="9144001" cy="3509964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>
              <a:defRPr sz="5800">
                <a:uFill>
                  <a:solidFill>
                    <a:srgbClr val="000000"/>
                  </a:solidFill>
                </a:u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79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523999" y="3602035"/>
            <a:ext cx="9144001" cy="3255967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algn="ctr">
              <a:spcBef>
                <a:spcPts val="9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1pPr>
            <a:lvl2pPr marL="0" indent="0" algn="ctr">
              <a:spcBef>
                <a:spcPts val="9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2pPr>
            <a:lvl3pPr marL="0" indent="0" algn="ctr">
              <a:spcBef>
                <a:spcPts val="9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3pPr>
            <a:lvl4pPr marL="0" indent="0" algn="ctr">
              <a:spcBef>
                <a:spcPts val="9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4pPr>
            <a:lvl5pPr marL="0" indent="0" algn="ctr">
              <a:spcBef>
                <a:spcPts val="900"/>
              </a:spcBef>
              <a:buSzTx/>
              <a:buFontTx/>
              <a:buNone/>
              <a:defRPr sz="2400"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8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5016" y="6431492"/>
            <a:ext cx="268784" cy="279401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/>
          </p:nvPr>
        </p:nvSpPr>
        <p:spPr>
          <a:xfrm>
            <a:off x="831850" y="0"/>
            <a:ext cx="10515600" cy="45624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1850" y="4589462"/>
            <a:ext cx="10515600" cy="226854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503237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90" cy="823915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0">
              <a:buSzTx/>
              <a:buFontTx/>
              <a:buNone/>
              <a:defRPr sz="2400" b="1"/>
            </a:lvl2pPr>
            <a:lvl3pPr marL="0" indent="0">
              <a:buSzTx/>
              <a:buFontTx/>
              <a:buNone/>
              <a:defRPr sz="2400" b="1"/>
            </a:lvl3pPr>
            <a:lvl4pPr marL="0" indent="0">
              <a:buSzTx/>
              <a:buFontTx/>
              <a:buNone/>
              <a:defRPr sz="2400" b="1"/>
            </a:lvl4pPr>
            <a:lvl5pPr marL="0" indent="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2055814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标题文本"/>
          <p:cNvSpPr txBox="1">
            <a:spLocks noGrp="1"/>
          </p:cNvSpPr>
          <p:nvPr>
            <p:ph type="title"/>
          </p:nvPr>
        </p:nvSpPr>
        <p:spPr>
          <a:xfrm>
            <a:off x="839787" y="0"/>
            <a:ext cx="3932240" cy="2057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2" name="正文级别 1…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203" cy="587057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标题文本"/>
          <p:cNvSpPr txBox="1">
            <a:spLocks noGrp="1"/>
          </p:cNvSpPr>
          <p:nvPr>
            <p:ph type="title"/>
          </p:nvPr>
        </p:nvSpPr>
        <p:spPr>
          <a:xfrm>
            <a:off x="839787" y="0"/>
            <a:ext cx="3932240" cy="2057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1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9787" y="2057400"/>
            <a:ext cx="3932240" cy="480060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838200" y="230185"/>
            <a:ext cx="10515600" cy="1595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5032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5180" y="6404292"/>
            <a:ext cx="258620" cy="2692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csdn.net/u014635312/article/details/79221707" TargetMode="External"/><Relationship Id="rId3" Type="http://schemas.openxmlformats.org/officeDocument/2006/relationships/notesSlide" Target="../notesSlides/notesSlide17.xml"/><Relationship Id="rId7" Type="http://schemas.openxmlformats.org/officeDocument/2006/relationships/hyperlink" Target="http://www.baidu.com/link?url=kAamP5QlcqW3Ibwwjwew2bqZi_ACqwj3mUUnqQCTgEPpu1DFtwoYJHvo1UkiW9yp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hyperlink" Target="https://github.com/agronholm/apscheduler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hyperlink" Target="https://blog.csdn.net/Raptor/article/details/69218271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矩形"/>
          <p:cNvSpPr/>
          <p:nvPr/>
        </p:nvSpPr>
        <p:spPr>
          <a:xfrm>
            <a:off x="0" y="2846451"/>
            <a:ext cx="12192000" cy="1942080"/>
          </a:xfrm>
          <a:prstGeom prst="rect">
            <a:avLst/>
          </a:prstGeom>
          <a:solidFill>
            <a:schemeClr val="accent3">
              <a:lumOff val="-12941"/>
              <a:alpha val="76251"/>
            </a:schemeClr>
          </a:solidFill>
          <a:ln w="12700">
            <a:miter lim="400000"/>
          </a:ln>
        </p:spPr>
        <p:txBody>
          <a:bodyPr lIns="60959" tIns="60959" rIns="60959" bIns="60959" anchor="ctr"/>
          <a:lstStyle/>
          <a:p>
            <a:pPr algn="ctr" defTabSz="914377">
              <a:defRPr sz="4200">
                <a:solidFill>
                  <a:srgbClr val="FFFFFF"/>
                </a:solidFill>
                <a:latin typeface="DFPZongYiW9-GB"/>
                <a:ea typeface="DFPZongYiW9-GB"/>
                <a:cs typeface="DFPZongYiW9-GB"/>
                <a:sym typeface="DFPZongYiW9-GB"/>
              </a:defRPr>
            </a:pPr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0" name="主标题"/>
          <p:cNvSpPr txBox="1"/>
          <p:nvPr/>
        </p:nvSpPr>
        <p:spPr>
          <a:xfrm>
            <a:off x="1017693" y="2921169"/>
            <a:ext cx="10156627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3" algn="ctr">
              <a:defRPr sz="66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随手记接口自动化实践之路</a:t>
            </a:r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1" name="副标题"/>
          <p:cNvSpPr txBox="1"/>
          <p:nvPr/>
        </p:nvSpPr>
        <p:spPr>
          <a:xfrm>
            <a:off x="7129129" y="4214168"/>
            <a:ext cx="3961021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3" algn="ctr">
              <a:defRPr sz="3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随手科技测试部 刘云海</a:t>
            </a:r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92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2017 深圳·测试沙龙…"/>
          <p:cNvSpPr txBox="1"/>
          <p:nvPr/>
        </p:nvSpPr>
        <p:spPr>
          <a:xfrm>
            <a:off x="945044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195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6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6766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用例编辑</a:t>
            </a:r>
          </a:p>
        </p:txBody>
      </p:sp>
      <p:pic>
        <p:nvPicPr>
          <p:cNvPr id="9" name="B88DE5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7038" y="1230792"/>
            <a:ext cx="11517923" cy="514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5372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8000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单用例任务发起</a:t>
            </a:r>
            <a:endParaRPr kumimoji="1" lang="en-US" altLang="zh-CN" sz="2667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270C39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767" y="1236331"/>
            <a:ext cx="10945914" cy="51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54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8000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多用例任务发起</a:t>
            </a:r>
            <a:endParaRPr kumimoji="1" lang="en-US" altLang="zh-CN" sz="2667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0B09FD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767" y="1236339"/>
            <a:ext cx="10945914" cy="51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727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8000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任务结果与测试报告</a:t>
            </a:r>
          </a:p>
        </p:txBody>
      </p:sp>
      <p:pic>
        <p:nvPicPr>
          <p:cNvPr id="9" name="62CA78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8702" y="1233738"/>
            <a:ext cx="10274595" cy="51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284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谢谢"/>
          <p:cNvSpPr txBox="1"/>
          <p:nvPr/>
        </p:nvSpPr>
        <p:spPr>
          <a:xfrm>
            <a:off x="-1" y="3034032"/>
            <a:ext cx="12192001" cy="796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="" val="1"/>
            </a:ext>
          </a:extLst>
        </p:spPr>
        <p:txBody>
          <a:bodyPr lIns="45718" tIns="45718" rIns="45718" bIns="45718">
            <a:spAutoFit/>
          </a:bodyPr>
          <a:lstStyle>
            <a:lvl1pPr algn="ctr" defTabSz="914377">
              <a:lnSpc>
                <a:spcPct val="120000"/>
              </a:lnSpc>
              <a:defRPr sz="4200" spc="295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标题 2"/>
          <p:cNvSpPr txBox="1">
            <a:spLocks/>
          </p:cNvSpPr>
          <p:nvPr/>
        </p:nvSpPr>
        <p:spPr>
          <a:xfrm>
            <a:off x="2833290" y="2861802"/>
            <a:ext cx="7073548" cy="1473877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6000" dirty="0">
                <a:latin typeface="+mn-lt"/>
                <a:ea typeface="+mn-ea"/>
                <a:cs typeface="+mn-ea"/>
                <a:sym typeface="+mn-lt"/>
              </a:rPr>
              <a:t>实施推广</a:t>
            </a:r>
          </a:p>
        </p:txBody>
      </p:sp>
      <p:grpSp>
        <p:nvGrpSpPr>
          <p:cNvPr id="9" name="组 8"/>
          <p:cNvGrpSpPr/>
          <p:nvPr/>
        </p:nvGrpSpPr>
        <p:grpSpPr>
          <a:xfrm>
            <a:off x="497376" y="2342487"/>
            <a:ext cx="1838539" cy="1373685"/>
            <a:chOff x="478538" y="1221300"/>
            <a:chExt cx="1378904" cy="1030264"/>
          </a:xfrm>
        </p:grpSpPr>
        <p:sp>
          <p:nvSpPr>
            <p:cNvPr id="10" name="标题 2"/>
            <p:cNvSpPr txBox="1">
              <a:spLocks/>
            </p:cNvSpPr>
            <p:nvPr/>
          </p:nvSpPr>
          <p:spPr>
            <a:xfrm>
              <a:off x="478539" y="1492870"/>
              <a:ext cx="1378903" cy="758694"/>
            </a:xfrm>
            <a:prstGeom prst="rect">
              <a:avLst/>
            </a:prstGeom>
          </p:spPr>
          <p:txBody>
            <a:bodyPr vert="horz"/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微软雅黑"/>
                  <a:cs typeface="+mj-cs"/>
                </a:defRPr>
              </a:lvl1pPr>
            </a:lstStyle>
            <a:p>
              <a:pPr algn="ctr"/>
              <a:r>
                <a:rPr kumimoji="1" lang="en-US" altLang="zh-CN" sz="8000" dirty="0">
                  <a:solidFill>
                    <a:srgbClr val="804D01"/>
                  </a:solidFill>
                  <a:latin typeface="+mn-lt"/>
                  <a:ea typeface="+mn-ea"/>
                  <a:cs typeface="+mn-ea"/>
                  <a:sym typeface="+mn-lt"/>
                </a:rPr>
                <a:t>03</a:t>
              </a:r>
              <a:endParaRPr kumimoji="1" lang="zh-CN" altLang="en-US" sz="8000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标题 2"/>
            <p:cNvSpPr txBox="1">
              <a:spLocks/>
            </p:cNvSpPr>
            <p:nvPr/>
          </p:nvSpPr>
          <p:spPr>
            <a:xfrm>
              <a:off x="478538" y="1221300"/>
              <a:ext cx="1378903" cy="488790"/>
            </a:xfrm>
            <a:prstGeom prst="rect">
              <a:avLst/>
            </a:prstGeom>
          </p:spPr>
          <p:txBody>
            <a:bodyPr vert="horz"/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微软雅黑"/>
                  <a:cs typeface="+mj-cs"/>
                </a:defRPr>
              </a:lvl1pPr>
            </a:lstStyle>
            <a:p>
              <a:pPr algn="ctr"/>
              <a:r>
                <a:rPr kumimoji="1" lang="en-US" altLang="zh-CN" sz="2667" dirty="0">
                  <a:solidFill>
                    <a:srgbClr val="804D01"/>
                  </a:solidFill>
                  <a:latin typeface="+mn-lt"/>
                  <a:ea typeface="+mn-ea"/>
                  <a:cs typeface="+mn-ea"/>
                  <a:sym typeface="+mn-lt"/>
                </a:rPr>
                <a:t>Part.</a:t>
              </a:r>
              <a:endParaRPr kumimoji="1" lang="zh-CN" altLang="en-US" sz="2667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16897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8000" y="648000"/>
            <a:ext cx="4163921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落地</a:t>
            </a:r>
            <a:r>
              <a:rPr kumimoji="1" lang="en-US" altLang="zh-CN" sz="2667" dirty="0" smtClean="0">
                <a:latin typeface="+mn-lt"/>
                <a:ea typeface="+mn-ea"/>
                <a:cs typeface="+mn-ea"/>
                <a:sym typeface="+mn-lt"/>
              </a:rPr>
              <a:t>&amp;</a:t>
            </a:r>
            <a:r>
              <a:rPr kumimoji="1" lang="zh-CN" altLang="en-US" sz="2667" dirty="0" smtClean="0">
                <a:latin typeface="+mn-lt"/>
                <a:ea typeface="+mn-ea"/>
                <a:cs typeface="+mn-ea"/>
                <a:sym typeface="+mn-lt"/>
              </a:rPr>
              <a:t>推广</a:t>
            </a:r>
            <a:endParaRPr kumimoji="1" lang="zh-CN" altLang="en-US" sz="2667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ïṧḻîde"/>
          <p:cNvSpPr/>
          <p:nvPr/>
        </p:nvSpPr>
        <p:spPr>
          <a:xfrm>
            <a:off x="671513" y="4670345"/>
            <a:ext cx="4019040" cy="460249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0" name="ïṡľîdé"/>
          <p:cNvSpPr/>
          <p:nvPr/>
        </p:nvSpPr>
        <p:spPr>
          <a:xfrm>
            <a:off x="679357" y="2162505"/>
            <a:ext cx="4019040" cy="460249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1" name="is1íďé"/>
          <p:cNvSpPr/>
          <p:nvPr/>
        </p:nvSpPr>
        <p:spPr>
          <a:xfrm>
            <a:off x="7460623" y="4670345"/>
            <a:ext cx="4059865" cy="460249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2" name="iṣḷïdê"/>
          <p:cNvSpPr/>
          <p:nvPr/>
        </p:nvSpPr>
        <p:spPr>
          <a:xfrm>
            <a:off x="7468467" y="2162505"/>
            <a:ext cx="4059865" cy="460249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3" name="íŝlíḍé"/>
          <p:cNvSpPr/>
          <p:nvPr/>
        </p:nvSpPr>
        <p:spPr>
          <a:xfrm>
            <a:off x="5254039" y="2807929"/>
            <a:ext cx="1677243" cy="1677242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14" name="iṧḷidé"/>
          <p:cNvGrpSpPr/>
          <p:nvPr/>
        </p:nvGrpSpPr>
        <p:grpSpPr>
          <a:xfrm>
            <a:off x="6925236" y="2158129"/>
            <a:ext cx="800605" cy="1102864"/>
            <a:chOff x="7106847" y="1621875"/>
            <a:chExt cx="972030" cy="1339009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5" name="i$ḷîdé"/>
            <p:cNvSpPr/>
            <p:nvPr/>
          </p:nvSpPr>
          <p:spPr>
            <a:xfrm rot="13500000">
              <a:off x="7528982" y="1860283"/>
              <a:ext cx="788304" cy="311487"/>
            </a:xfrm>
            <a:prstGeom prst="trapezoid">
              <a:avLst>
                <a:gd name="adj" fmla="val 39970"/>
              </a:avLst>
            </a:pr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62500" lnSpcReduction="20000"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" name="îṥ1iḑê"/>
            <p:cNvSpPr/>
            <p:nvPr/>
          </p:nvSpPr>
          <p:spPr>
            <a:xfrm rot="8100000">
              <a:off x="7106847" y="1876426"/>
              <a:ext cx="827318" cy="1084458"/>
            </a:xfrm>
            <a:prstGeom prst="rightArrow">
              <a:avLst>
                <a:gd name="adj1" fmla="val 50000"/>
                <a:gd name="adj2" fmla="val 53750"/>
              </a:avLst>
            </a:prstGeom>
            <a:grpFill/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17" name="îSļïḋê"/>
          <p:cNvSpPr/>
          <p:nvPr/>
        </p:nvSpPr>
        <p:spPr>
          <a:xfrm rot="8100000" flipH="1">
            <a:off x="4240735" y="2354491"/>
            <a:ext cx="649280" cy="256554"/>
          </a:xfrm>
          <a:prstGeom prst="trapezoid">
            <a:avLst>
              <a:gd name="adj" fmla="val 39970"/>
            </a:avLst>
          </a:prstGeom>
          <a:solidFill>
            <a:schemeClr val="bg1">
              <a:lumMod val="7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625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8" name="íSḷiḓe"/>
          <p:cNvSpPr/>
          <p:nvPr/>
        </p:nvSpPr>
        <p:spPr>
          <a:xfrm rot="13500000" flipH="1">
            <a:off x="4556290" y="2367787"/>
            <a:ext cx="681414" cy="893204"/>
          </a:xfrm>
          <a:prstGeom prst="rightArrow">
            <a:avLst>
              <a:gd name="adj1" fmla="val 50000"/>
              <a:gd name="adj2" fmla="val 53750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19" name="íSlïḍe"/>
          <p:cNvGrpSpPr/>
          <p:nvPr/>
        </p:nvGrpSpPr>
        <p:grpSpPr>
          <a:xfrm>
            <a:off x="6819341" y="4138011"/>
            <a:ext cx="1102864" cy="800607"/>
            <a:chOff x="6978277" y="4025687"/>
            <a:chExt cx="1339009" cy="97203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0" name="ïSḷiḍè"/>
            <p:cNvSpPr/>
            <p:nvPr/>
          </p:nvSpPr>
          <p:spPr>
            <a:xfrm rot="8100000" flipV="1">
              <a:off x="7528982" y="4686232"/>
              <a:ext cx="788304" cy="311487"/>
            </a:xfrm>
            <a:prstGeom prst="trapezoid">
              <a:avLst>
                <a:gd name="adj" fmla="val 39970"/>
              </a:avLst>
            </a:pr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62500" lnSpcReduction="20000"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1" name="ïṥḻïḑê"/>
            <p:cNvSpPr/>
            <p:nvPr/>
          </p:nvSpPr>
          <p:spPr>
            <a:xfrm rot="13500000" flipV="1">
              <a:off x="7106847" y="3897117"/>
              <a:ext cx="827318" cy="1084458"/>
            </a:xfrm>
            <a:prstGeom prst="rightArrow">
              <a:avLst>
                <a:gd name="adj1" fmla="val 50000"/>
                <a:gd name="adj2" fmla="val 53750"/>
              </a:avLst>
            </a:prstGeom>
            <a:grpFill/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22" name="ïṥ1îḓè"/>
          <p:cNvSpPr/>
          <p:nvPr/>
        </p:nvSpPr>
        <p:spPr>
          <a:xfrm rot="13500000" flipH="1" flipV="1">
            <a:off x="4240735" y="4682056"/>
            <a:ext cx="649280" cy="256554"/>
          </a:xfrm>
          <a:prstGeom prst="trapezoid">
            <a:avLst>
              <a:gd name="adj" fmla="val 39970"/>
            </a:avLst>
          </a:prstGeom>
          <a:solidFill>
            <a:schemeClr val="bg1">
              <a:lumMod val="7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62500" lnSpcReduction="20000"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3" name="îš1ïḍê"/>
          <p:cNvSpPr/>
          <p:nvPr/>
        </p:nvSpPr>
        <p:spPr>
          <a:xfrm rot="8100000" flipH="1" flipV="1">
            <a:off x="4556290" y="4032108"/>
            <a:ext cx="681414" cy="893204"/>
          </a:xfrm>
          <a:prstGeom prst="rightArrow">
            <a:avLst>
              <a:gd name="adj1" fmla="val 50000"/>
              <a:gd name="adj2" fmla="val 53750"/>
            </a:avLst>
          </a:prstGeom>
          <a:solidFill>
            <a:schemeClr val="tx1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4" name="íṡľidè"/>
          <p:cNvSpPr txBox="1"/>
          <p:nvPr/>
        </p:nvSpPr>
        <p:spPr>
          <a:xfrm>
            <a:off x="7961696" y="2162503"/>
            <a:ext cx="3558791" cy="484534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累计构建次数</a:t>
            </a:r>
            <a:r>
              <a:rPr lang="en-US" altLang="zh-CN" sz="1400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1601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次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ïşļîďe"/>
          <p:cNvSpPr/>
          <p:nvPr/>
        </p:nvSpPr>
        <p:spPr>
          <a:xfrm>
            <a:off x="7961698" y="1774786"/>
            <a:ext cx="1896654" cy="328225"/>
          </a:xfrm>
          <a:prstGeom prst="rect">
            <a:avLst/>
          </a:prstGeom>
        </p:spPr>
        <p:txBody>
          <a:bodyPr wrap="square" lIns="91440" tIns="45720" rIns="91440" bIns="45720">
            <a:normAutofit fontScale="92500" lnSpcReduction="10000"/>
          </a:bodyPr>
          <a:lstStyle/>
          <a:p>
            <a:pPr defTabSz="914378">
              <a:defRPr/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累计构建</a:t>
            </a:r>
            <a:r>
              <a:rPr lang="zh-CN" altLang="en-US" b="1" dirty="0" smtClean="0">
                <a:latin typeface="+mn-lt"/>
                <a:ea typeface="+mn-ea"/>
                <a:cs typeface="+mn-ea"/>
                <a:sym typeface="+mn-lt"/>
              </a:rPr>
              <a:t>次数</a:t>
            </a:r>
            <a:endParaRPr lang="zh-CN" altLang="en-US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6" name="îṣ1îḍe"/>
          <p:cNvSpPr txBox="1"/>
          <p:nvPr/>
        </p:nvSpPr>
        <p:spPr>
          <a:xfrm>
            <a:off x="7961698" y="4694628"/>
            <a:ext cx="3558790" cy="435966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涉及后台服务达</a:t>
            </a:r>
            <a:r>
              <a:rPr lang="en-US" altLang="zh-CN" sz="1400" b="1" dirty="0" smtClean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100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+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ïṧļîdé"/>
          <p:cNvSpPr/>
          <p:nvPr/>
        </p:nvSpPr>
        <p:spPr>
          <a:xfrm>
            <a:off x="7961698" y="4258344"/>
            <a:ext cx="1896654" cy="328225"/>
          </a:xfrm>
          <a:prstGeom prst="rect">
            <a:avLst/>
          </a:prstGeom>
        </p:spPr>
        <p:txBody>
          <a:bodyPr wrap="square" lIns="91440" tIns="45720" rIns="91440" bIns="45720">
            <a:noAutofit/>
          </a:bodyPr>
          <a:lstStyle/>
          <a:p>
            <a:pPr lvl="0" defTabSz="914378">
              <a:defRPr/>
            </a:pPr>
            <a:r>
              <a:rPr lang="zh-CN" altLang="en-US" b="1" dirty="0" smtClean="0">
                <a:latin typeface="+mn-lt"/>
                <a:ea typeface="+mn-ea"/>
                <a:cs typeface="+mn-ea"/>
                <a:sym typeface="+mn-lt"/>
              </a:rPr>
              <a:t>涉及后台服务数</a:t>
            </a:r>
            <a:endParaRPr lang="zh-CN" altLang="en-US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ïŝlíḑê"/>
          <p:cNvSpPr txBox="1"/>
          <p:nvPr/>
        </p:nvSpPr>
        <p:spPr>
          <a:xfrm>
            <a:off x="671512" y="4682897"/>
            <a:ext cx="3520916" cy="460249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参与功能开发和用例编写人数累计</a:t>
            </a:r>
            <a:r>
              <a:rPr lang="en-US" altLang="zh-CN" sz="1400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19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人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9" name="iSļïḓe"/>
          <p:cNvSpPr/>
          <p:nvPr/>
        </p:nvSpPr>
        <p:spPr>
          <a:xfrm>
            <a:off x="2295774" y="4270896"/>
            <a:ext cx="1896654" cy="328225"/>
          </a:xfrm>
          <a:prstGeom prst="rect">
            <a:avLst/>
          </a:prstGeom>
        </p:spPr>
        <p:txBody>
          <a:bodyPr wrap="square" lIns="91440" tIns="45720" rIns="91440" bIns="45720">
            <a:normAutofit fontScale="85000" lnSpcReduction="10000"/>
          </a:bodyPr>
          <a:lstStyle/>
          <a:p>
            <a:pPr lvl="0" defTabSz="914378">
              <a:defRPr/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参与开发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编辑人数</a:t>
            </a:r>
          </a:p>
        </p:txBody>
      </p:sp>
      <p:sp>
        <p:nvSpPr>
          <p:cNvPr id="30" name="ïṣľîďé"/>
          <p:cNvSpPr txBox="1"/>
          <p:nvPr/>
        </p:nvSpPr>
        <p:spPr>
          <a:xfrm>
            <a:off x="663669" y="2162503"/>
            <a:ext cx="3528760" cy="465150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入库有效用例数量</a:t>
            </a:r>
            <a:r>
              <a:rPr lang="en-US" altLang="zh-CN" sz="1400" b="1" dirty="0" smtClean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1888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条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ísļiďe"/>
          <p:cNvSpPr/>
          <p:nvPr/>
        </p:nvSpPr>
        <p:spPr>
          <a:xfrm>
            <a:off x="2295774" y="1755403"/>
            <a:ext cx="1896654" cy="328225"/>
          </a:xfrm>
          <a:prstGeom prst="rect">
            <a:avLst/>
          </a:prstGeom>
        </p:spPr>
        <p:txBody>
          <a:bodyPr wrap="square" lIns="91440" tIns="45720" rIns="91440" bIns="45720">
            <a:normAutofit fontScale="92500" lnSpcReduction="10000"/>
          </a:bodyPr>
          <a:lstStyle/>
          <a:p>
            <a:pPr lvl="0" algn="r" defTabSz="914378">
              <a:defRPr/>
            </a:pPr>
            <a:r>
              <a:rPr lang="zh-CN" altLang="en-US" b="1" dirty="0" smtClean="0">
                <a:latin typeface="+mn-lt"/>
                <a:ea typeface="+mn-ea"/>
                <a:cs typeface="+mn-ea"/>
                <a:sym typeface="+mn-lt"/>
              </a:rPr>
              <a:t>总用例数</a:t>
            </a:r>
            <a:endParaRPr lang="zh-CN" altLang="en-US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2" name="íṧļiḓé"/>
          <p:cNvSpPr/>
          <p:nvPr/>
        </p:nvSpPr>
        <p:spPr>
          <a:xfrm>
            <a:off x="4677474" y="2622182"/>
            <a:ext cx="327334" cy="400109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</a:p>
        </p:txBody>
      </p:sp>
      <p:sp>
        <p:nvSpPr>
          <p:cNvPr id="33" name="íṣľîḍè"/>
          <p:cNvSpPr/>
          <p:nvPr/>
        </p:nvSpPr>
        <p:spPr>
          <a:xfrm>
            <a:off x="7074827" y="2622182"/>
            <a:ext cx="327334" cy="400109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</a:p>
        </p:txBody>
      </p:sp>
      <p:sp>
        <p:nvSpPr>
          <p:cNvPr id="34" name="ïṥľîḓê"/>
          <p:cNvSpPr/>
          <p:nvPr/>
        </p:nvSpPr>
        <p:spPr>
          <a:xfrm>
            <a:off x="4677474" y="4270896"/>
            <a:ext cx="327334" cy="400109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</a:p>
        </p:txBody>
      </p:sp>
      <p:sp>
        <p:nvSpPr>
          <p:cNvPr id="35" name="íşḻiḓé"/>
          <p:cNvSpPr/>
          <p:nvPr/>
        </p:nvSpPr>
        <p:spPr>
          <a:xfrm>
            <a:off x="7074827" y="4270896"/>
            <a:ext cx="327334" cy="400109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468239" y="3323063"/>
            <a:ext cx="1255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+mn-lt"/>
                <a:ea typeface="+mn-ea"/>
                <a:cs typeface="+mn-ea"/>
                <a:sym typeface="+mn-lt"/>
              </a:rPr>
              <a:t>广泛参与</a:t>
            </a:r>
            <a:endParaRPr lang="en-US" altLang="zh-CN" sz="2000" b="1" dirty="0" smtClean="0"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lang="zh-CN" altLang="en-US" sz="2000" b="1" dirty="0">
                <a:latin typeface="+mn-lt"/>
                <a:ea typeface="+mn-ea"/>
                <a:cs typeface="+mn-ea"/>
                <a:sym typeface="+mn-lt"/>
              </a:rPr>
              <a:t>持续</a:t>
            </a:r>
            <a:r>
              <a:rPr lang="zh-CN" altLang="en-US" sz="2000" b="1" dirty="0" smtClean="0">
                <a:latin typeface="+mn-lt"/>
                <a:ea typeface="+mn-ea"/>
                <a:cs typeface="+mn-ea"/>
                <a:sym typeface="+mn-lt"/>
              </a:rPr>
              <a:t>迭代</a:t>
            </a:r>
            <a:endParaRPr lang="en-US" altLang="zh-CN" sz="2000" b="1" dirty="0" smtClean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76569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7" grpId="0" animBg="1"/>
      <p:bldP spid="18" grpId="0" animBg="1"/>
      <p:bldP spid="22" grpId="0" animBg="1"/>
      <p:bldP spid="23" grpId="0" animBg="1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8000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en-US" altLang="zh-CN" sz="2667" dirty="0">
                <a:latin typeface="+mn-lt"/>
                <a:ea typeface="+mn-ea"/>
                <a:cs typeface="+mn-ea"/>
                <a:sym typeface="+mn-lt"/>
              </a:rPr>
              <a:t>Why </a:t>
            </a:r>
            <a:r>
              <a:rPr kumimoji="1" lang="en-US" altLang="zh-CN" sz="2667" dirty="0" smtClean="0">
                <a:latin typeface="+mn-lt"/>
                <a:ea typeface="+mn-ea"/>
                <a:cs typeface="+mn-ea"/>
                <a:sym typeface="+mn-lt"/>
              </a:rPr>
              <a:t>Rabbit MQ</a:t>
            </a:r>
            <a:r>
              <a:rPr kumimoji="1" lang="en-US" altLang="zh-CN" sz="2667" dirty="0">
                <a:latin typeface="+mn-lt"/>
                <a:ea typeface="+mn-ea"/>
                <a:cs typeface="+mn-ea"/>
                <a:sym typeface="+mn-lt"/>
              </a:rPr>
              <a:t>?</a:t>
            </a:r>
            <a:endParaRPr kumimoji="1" lang="zh-CN" altLang="en-US" sz="2667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íšḻídè"/>
          <p:cNvSpPr/>
          <p:nvPr/>
        </p:nvSpPr>
        <p:spPr>
          <a:xfrm>
            <a:off x="625454" y="1796448"/>
            <a:ext cx="4059865" cy="979200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0" name="ï$liḍê"/>
          <p:cNvSpPr txBox="1"/>
          <p:nvPr/>
        </p:nvSpPr>
        <p:spPr>
          <a:xfrm>
            <a:off x="884767" y="1796446"/>
            <a:ext cx="3792707" cy="979200"/>
          </a:xfrm>
          <a:prstGeom prst="rect">
            <a:avLst/>
          </a:prstGeom>
          <a:solidFill>
            <a:srgbClr val="F2F2F2"/>
          </a:solidFill>
        </p:spPr>
        <p:txBody>
          <a:bodyPr wrap="square" lIns="91440" tIns="45720" rIns="91440" bIns="45720" anchor="ctr" anchorCtr="0">
            <a:noAutofit/>
          </a:bodyPr>
          <a:lstStyle/>
          <a:p>
            <a:pPr marL="228600" indent="-2286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任务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完成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时间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波动范围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大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，不适用同步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作业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  <a:p>
            <a:pPr marL="228600" indent="-228600">
              <a:lnSpc>
                <a:spcPct val="120000"/>
              </a:lnSpc>
              <a:buAutoNum type="arabicPeriod"/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未来对接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K8S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集群健康检查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，需要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异步作业缓冲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并发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流量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ïSḻîḋê"/>
          <p:cNvSpPr/>
          <p:nvPr/>
        </p:nvSpPr>
        <p:spPr>
          <a:xfrm>
            <a:off x="884768" y="1408729"/>
            <a:ext cx="3163365" cy="328225"/>
          </a:xfrm>
          <a:prstGeom prst="rect">
            <a:avLst/>
          </a:prstGeom>
        </p:spPr>
        <p:txBody>
          <a:bodyPr wrap="square" lIns="91440" tIns="45720" rIns="91440" bIns="45720">
            <a:noAutofit/>
          </a:bodyPr>
          <a:lstStyle/>
          <a:p>
            <a:pPr lvl="0" defTabSz="914378">
              <a:defRPr/>
            </a:pPr>
            <a:r>
              <a:rPr lang="zh-CN" altLang="en-US" sz="2000" dirty="0">
                <a:latin typeface="+mn-lt"/>
                <a:ea typeface="+mn-ea"/>
                <a:cs typeface="+mn-ea"/>
                <a:sym typeface="+mn-lt"/>
              </a:rPr>
              <a:t>支持异步</a:t>
            </a:r>
          </a:p>
        </p:txBody>
      </p:sp>
      <p:sp>
        <p:nvSpPr>
          <p:cNvPr id="12" name="îśḻïďé"/>
          <p:cNvSpPr/>
          <p:nvPr/>
        </p:nvSpPr>
        <p:spPr>
          <a:xfrm>
            <a:off x="231814" y="2256125"/>
            <a:ext cx="327334" cy="400109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</a:p>
        </p:txBody>
      </p:sp>
      <p:sp>
        <p:nvSpPr>
          <p:cNvPr id="13" name="íšḻídè"/>
          <p:cNvSpPr/>
          <p:nvPr/>
        </p:nvSpPr>
        <p:spPr>
          <a:xfrm>
            <a:off x="616260" y="3441189"/>
            <a:ext cx="4059865" cy="979200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4" name="ï$liḍê"/>
          <p:cNvSpPr txBox="1"/>
          <p:nvPr/>
        </p:nvSpPr>
        <p:spPr>
          <a:xfrm>
            <a:off x="884767" y="3441187"/>
            <a:ext cx="3783513" cy="979200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marL="228600" indent="-2286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分布式 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/ 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多实例部署不需要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额外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配置</a:t>
            </a:r>
            <a:endParaRPr lang="en-US" altLang="zh-CN" sz="1400" dirty="0" smtClean="0">
              <a:latin typeface="+mn-lt"/>
              <a:ea typeface="+mn-ea"/>
              <a:cs typeface="+mn-ea"/>
              <a:sym typeface="+mn-lt"/>
            </a:endParaRP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易于对接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其他业务场景和自动化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方式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ïSḻîḋê"/>
          <p:cNvSpPr/>
          <p:nvPr/>
        </p:nvSpPr>
        <p:spPr>
          <a:xfrm>
            <a:off x="884768" y="3053470"/>
            <a:ext cx="4180244" cy="328225"/>
          </a:xfrm>
          <a:prstGeom prst="rect">
            <a:avLst/>
          </a:prstGeom>
        </p:spPr>
        <p:txBody>
          <a:bodyPr wrap="square" lIns="91440" tIns="45720" rIns="91440" bIns="45720">
            <a:noAutofit/>
          </a:bodyPr>
          <a:lstStyle/>
          <a:p>
            <a:pPr lvl="0" defTabSz="914378">
              <a:defRPr/>
            </a:pPr>
            <a:r>
              <a:rPr lang="zh-CN" altLang="en-US" sz="2000" dirty="0" smtClean="0">
                <a:latin typeface="+mn-lt"/>
                <a:ea typeface="+mn-ea"/>
                <a:cs typeface="+mn-ea"/>
                <a:sym typeface="+mn-lt"/>
              </a:rPr>
              <a:t>易扩展</a:t>
            </a:r>
            <a:endParaRPr lang="zh-CN" altLang="en-US" sz="20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îśḻïďé"/>
          <p:cNvSpPr/>
          <p:nvPr/>
        </p:nvSpPr>
        <p:spPr>
          <a:xfrm>
            <a:off x="222620" y="3900866"/>
            <a:ext cx="327334" cy="400109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</a:p>
        </p:txBody>
      </p:sp>
      <p:sp>
        <p:nvSpPr>
          <p:cNvPr id="17" name="íšḻídè"/>
          <p:cNvSpPr/>
          <p:nvPr/>
        </p:nvSpPr>
        <p:spPr>
          <a:xfrm>
            <a:off x="625454" y="5085927"/>
            <a:ext cx="4059865" cy="979200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8" name="ï$liḍê"/>
          <p:cNvSpPr txBox="1"/>
          <p:nvPr/>
        </p:nvSpPr>
        <p:spPr>
          <a:xfrm>
            <a:off x="884767" y="5085926"/>
            <a:ext cx="3792707" cy="979200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/>
          <a:p>
            <a:pPr marL="228600" indent="-2286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镜像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一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键启动，部署成本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低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  <a:p>
            <a:pPr marL="228600" indent="-228600">
              <a:lnSpc>
                <a:spcPct val="120000"/>
              </a:lnSpc>
              <a:buFontTx/>
              <a:buAutoNum type="arabicPeriod"/>
            </a:pP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强大的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管理界面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便于监控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和排查执行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情况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  <a:p>
            <a:pPr marL="228600" indent="-228600">
              <a:lnSpc>
                <a:spcPct val="120000"/>
              </a:lnSpc>
              <a:buAutoNum type="arabicPeriod"/>
            </a:pP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交互逻辑清晰，可控制，可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定制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ïSḻîḋê"/>
          <p:cNvSpPr/>
          <p:nvPr/>
        </p:nvSpPr>
        <p:spPr>
          <a:xfrm>
            <a:off x="945045" y="4698209"/>
            <a:ext cx="2281732" cy="328225"/>
          </a:xfrm>
          <a:prstGeom prst="rect">
            <a:avLst/>
          </a:prstGeom>
        </p:spPr>
        <p:txBody>
          <a:bodyPr wrap="square" lIns="91440" tIns="45720" rIns="91440" bIns="45720">
            <a:noAutofit/>
          </a:bodyPr>
          <a:lstStyle/>
          <a:p>
            <a:pPr lvl="0" defTabSz="914378">
              <a:defRPr/>
            </a:pPr>
            <a:r>
              <a:rPr lang="zh-CN" altLang="en-US" sz="2000" dirty="0" smtClean="0">
                <a:latin typeface="+mn-lt"/>
                <a:ea typeface="+mn-ea"/>
                <a:cs typeface="+mn-ea"/>
                <a:sym typeface="+mn-lt"/>
              </a:rPr>
              <a:t>易使用</a:t>
            </a:r>
            <a:endParaRPr lang="zh-CN" altLang="en-US" sz="20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îśḻïďé"/>
          <p:cNvSpPr/>
          <p:nvPr/>
        </p:nvSpPr>
        <p:spPr>
          <a:xfrm>
            <a:off x="231814" y="5545605"/>
            <a:ext cx="327334" cy="400109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361" y="2497170"/>
            <a:ext cx="2855559" cy="2855559"/>
          </a:xfrm>
          <a:prstGeom prst="rect">
            <a:avLst/>
          </a:prstGeom>
        </p:spPr>
      </p:pic>
      <p:sp>
        <p:nvSpPr>
          <p:cNvPr id="22" name="等腰三角形 21"/>
          <p:cNvSpPr/>
          <p:nvPr/>
        </p:nvSpPr>
        <p:spPr>
          <a:xfrm rot="5400000">
            <a:off x="4516119" y="1965646"/>
            <a:ext cx="979200" cy="640800"/>
          </a:xfrm>
          <a:prstGeom prst="triangl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等腰三角形 22"/>
          <p:cNvSpPr/>
          <p:nvPr/>
        </p:nvSpPr>
        <p:spPr>
          <a:xfrm rot="5400000">
            <a:off x="4503419" y="3604550"/>
            <a:ext cx="979200" cy="640800"/>
          </a:xfrm>
          <a:prstGeom prst="triangl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等腰三角形 23"/>
          <p:cNvSpPr/>
          <p:nvPr/>
        </p:nvSpPr>
        <p:spPr>
          <a:xfrm rot="5400000">
            <a:off x="4519803" y="5245965"/>
            <a:ext cx="979200" cy="640258"/>
          </a:xfrm>
          <a:prstGeom prst="triangl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174839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3" grpId="0" animBg="1"/>
      <p:bldP spid="14" grpId="0"/>
      <p:bldP spid="15" grpId="0"/>
      <p:bldP spid="16" grpId="0"/>
      <p:bldP spid="17" grpId="0" animBg="1"/>
      <p:bldP spid="18" grpId="0"/>
      <p:bldP spid="19" grpId="0"/>
      <p:bldP spid="20" grpId="0"/>
      <p:bldP spid="22" grpId="0" animBg="1"/>
      <p:bldP spid="23" grpId="0" animBg="1"/>
      <p:bldP spid="2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8000" y="648000"/>
            <a:ext cx="4163921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任务重复运行问题处理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9AFE65-2203-40C4-A288-D6555DFFA095}"/>
              </a:ext>
            </a:extLst>
          </p:cNvPr>
          <p:cNvSpPr txBox="1"/>
          <p:nvPr/>
        </p:nvSpPr>
        <p:spPr>
          <a:xfrm>
            <a:off x="581338" y="1008650"/>
            <a:ext cx="110293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  <a:p>
            <a:r>
              <a:rPr lang="en-US" altLang="zh-CN" dirty="0" err="1" smtClean="0">
                <a:latin typeface="+mn-lt"/>
                <a:ea typeface="+mn-ea"/>
                <a:cs typeface="+mn-ea"/>
                <a:sym typeface="+mn-lt"/>
              </a:rPr>
              <a:t>TaskSrv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使用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  <a:hlinkClick r:id="rId6"/>
              </a:rPr>
              <a:t> 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  <a:hlinkClick r:id="rId6"/>
              </a:rPr>
              <a:t>APS(</a:t>
            </a:r>
            <a:r>
              <a:rPr lang="en-US" altLang="zh-CN" dirty="0">
                <a:hlinkClick r:id="rId7"/>
              </a:rPr>
              <a:t>Advanced Python </a:t>
            </a:r>
            <a:r>
              <a:rPr lang="en-US" altLang="zh-CN" u="sng" dirty="0" smtClean="0">
                <a:hlinkClick r:id="rId7"/>
              </a:rPr>
              <a:t>Scheduler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  <a:hlinkClick r:id="rId6"/>
              </a:rPr>
              <a:t>) 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管理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定时任务</a:t>
            </a: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,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本地调试和部署均遇到了</a:t>
            </a:r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任务重复执行问题</a:t>
            </a:r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  <a:p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0" name="20286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4C8A41E1-1C4E-4A34-ADB8-B96B05CF7A1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81337" y="1725680"/>
            <a:ext cx="11029324" cy="4120465"/>
            <a:chOff x="673100" y="2376914"/>
            <a:chExt cx="10797310" cy="3659422"/>
          </a:xfrm>
        </p:grpSpPr>
        <p:grpSp>
          <p:nvGrpSpPr>
            <p:cNvPr id="11" name="îŝḻiďé">
              <a:extLst>
                <a:ext uri="{FF2B5EF4-FFF2-40B4-BE49-F238E27FC236}">
                  <a16:creationId xmlns:a16="http://schemas.microsoft.com/office/drawing/2014/main" id="{39D67DD9-DCFE-4FA0-A317-5BAA36898ECB}"/>
                </a:ext>
              </a:extLst>
            </p:cNvPr>
            <p:cNvGrpSpPr/>
            <p:nvPr/>
          </p:nvGrpSpPr>
          <p:grpSpPr>
            <a:xfrm>
              <a:off x="4045292" y="2809875"/>
              <a:ext cx="3231966" cy="1220232"/>
              <a:chOff x="4045292" y="2809875"/>
              <a:chExt cx="3231966" cy="1220232"/>
            </a:xfrm>
            <a:solidFill>
              <a:schemeClr val="bg1">
                <a:lumMod val="95000"/>
              </a:schemeClr>
            </a:solidFill>
          </p:grpSpPr>
          <p:sp>
            <p:nvSpPr>
              <p:cNvPr id="18" name="î$ḷîďe">
                <a:extLst>
                  <a:ext uri="{FF2B5EF4-FFF2-40B4-BE49-F238E27FC236}">
                    <a16:creationId xmlns:a16="http://schemas.microsoft.com/office/drawing/2014/main" id="{3126B7AD-3687-43B8-B0E0-F1134A68A4A6}"/>
                  </a:ext>
                </a:extLst>
              </p:cNvPr>
              <p:cNvSpPr/>
              <p:nvPr/>
            </p:nvSpPr>
            <p:spPr bwMode="auto">
              <a:xfrm>
                <a:off x="5823173" y="3088700"/>
                <a:ext cx="1454085" cy="941407"/>
              </a:xfrm>
              <a:custGeom>
                <a:avLst/>
                <a:gdLst>
                  <a:gd name="T0" fmla="*/ 485 w 485"/>
                  <a:gd name="T1" fmla="*/ 0 h 314"/>
                  <a:gd name="T2" fmla="*/ 311 w 485"/>
                  <a:gd name="T3" fmla="*/ 0 h 314"/>
                  <a:gd name="T4" fmla="*/ 0 w 485"/>
                  <a:gd name="T5" fmla="*/ 314 h 314"/>
                  <a:gd name="T6" fmla="*/ 174 w 485"/>
                  <a:gd name="T7" fmla="*/ 314 h 314"/>
                  <a:gd name="T8" fmla="*/ 485 w 485"/>
                  <a:gd name="T9" fmla="*/ 0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5" h="314">
                    <a:moveTo>
                      <a:pt x="485" y="0"/>
                    </a:moveTo>
                    <a:lnTo>
                      <a:pt x="311" y="0"/>
                    </a:lnTo>
                    <a:lnTo>
                      <a:pt x="0" y="314"/>
                    </a:lnTo>
                    <a:lnTo>
                      <a:pt x="174" y="314"/>
                    </a:lnTo>
                    <a:lnTo>
                      <a:pt x="4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9" name="îSlíḑe">
                <a:extLst>
                  <a:ext uri="{FF2B5EF4-FFF2-40B4-BE49-F238E27FC236}">
                    <a16:creationId xmlns:a16="http://schemas.microsoft.com/office/drawing/2014/main" id="{CAF51F1A-1671-4393-8964-BB7637165E34}"/>
                  </a:ext>
                </a:extLst>
              </p:cNvPr>
              <p:cNvSpPr/>
              <p:nvPr/>
            </p:nvSpPr>
            <p:spPr bwMode="auto">
              <a:xfrm>
                <a:off x="4797819" y="3088700"/>
                <a:ext cx="2479438" cy="542659"/>
              </a:xfrm>
              <a:custGeom>
                <a:avLst/>
                <a:gdLst>
                  <a:gd name="T0" fmla="*/ 644 w 827"/>
                  <a:gd name="T1" fmla="*/ 181 h 181"/>
                  <a:gd name="T2" fmla="*/ 0 w 827"/>
                  <a:gd name="T3" fmla="*/ 181 h 181"/>
                  <a:gd name="T4" fmla="*/ 0 w 827"/>
                  <a:gd name="T5" fmla="*/ 0 h 181"/>
                  <a:gd name="T6" fmla="*/ 827 w 827"/>
                  <a:gd name="T7" fmla="*/ 0 h 181"/>
                  <a:gd name="T8" fmla="*/ 644 w 827"/>
                  <a:gd name="T9" fmla="*/ 181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7" h="181">
                    <a:moveTo>
                      <a:pt x="644" y="181"/>
                    </a:moveTo>
                    <a:lnTo>
                      <a:pt x="0" y="181"/>
                    </a:lnTo>
                    <a:lnTo>
                      <a:pt x="0" y="0"/>
                    </a:lnTo>
                    <a:lnTo>
                      <a:pt x="827" y="0"/>
                    </a:lnTo>
                    <a:lnTo>
                      <a:pt x="644" y="18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lvl="0" defTabSz="913765">
                  <a:spcBef>
                    <a:spcPct val="0"/>
                  </a:spcBef>
                  <a:defRPr/>
                </a:pPr>
                <a:r>
                  <a:rPr lang="zh-CN" altLang="en-US" sz="2400" b="1" dirty="0">
                    <a:solidFill>
                      <a:srgbClr val="000000"/>
                    </a:solidFill>
                    <a:latin typeface="+mn-lt"/>
                    <a:ea typeface="+mn-ea"/>
                    <a:cs typeface="+mn-ea"/>
                    <a:sym typeface="+mn-lt"/>
                  </a:rPr>
                  <a:t>本地调试</a:t>
                </a:r>
                <a:endParaRPr lang="en-US" altLang="zh-CN" sz="2400" b="1" dirty="0">
                  <a:solidFill>
                    <a:srgbClr val="000000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0" name="ïšlîḍé">
                <a:extLst>
                  <a:ext uri="{FF2B5EF4-FFF2-40B4-BE49-F238E27FC236}">
                    <a16:creationId xmlns:a16="http://schemas.microsoft.com/office/drawing/2014/main" id="{24E76C8A-1401-4446-A273-84A49E9F0701}"/>
                  </a:ext>
                </a:extLst>
              </p:cNvPr>
              <p:cNvSpPr/>
              <p:nvPr/>
            </p:nvSpPr>
            <p:spPr bwMode="auto">
              <a:xfrm>
                <a:off x="4045292" y="2809875"/>
                <a:ext cx="752527" cy="1100308"/>
              </a:xfrm>
              <a:custGeom>
                <a:avLst/>
                <a:gdLst>
                  <a:gd name="T0" fmla="*/ 251 w 251"/>
                  <a:gd name="T1" fmla="*/ 367 h 367"/>
                  <a:gd name="T2" fmla="*/ 0 w 251"/>
                  <a:gd name="T3" fmla="*/ 183 h 367"/>
                  <a:gd name="T4" fmla="*/ 251 w 251"/>
                  <a:gd name="T5" fmla="*/ 0 h 367"/>
                  <a:gd name="T6" fmla="*/ 251 w 251"/>
                  <a:gd name="T7" fmla="*/ 367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1" h="367">
                    <a:moveTo>
                      <a:pt x="251" y="367"/>
                    </a:moveTo>
                    <a:lnTo>
                      <a:pt x="0" y="183"/>
                    </a:lnTo>
                    <a:lnTo>
                      <a:pt x="251" y="0"/>
                    </a:lnTo>
                    <a:lnTo>
                      <a:pt x="251" y="36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ïşļïdé">
              <a:extLst>
                <a:ext uri="{FF2B5EF4-FFF2-40B4-BE49-F238E27FC236}">
                  <a16:creationId xmlns:a16="http://schemas.microsoft.com/office/drawing/2014/main" id="{917C3A20-4505-47A9-885D-BF7305DE99AE}"/>
                </a:ext>
              </a:extLst>
            </p:cNvPr>
            <p:cNvGrpSpPr/>
            <p:nvPr/>
          </p:nvGrpSpPr>
          <p:grpSpPr>
            <a:xfrm>
              <a:off x="4884763" y="4030107"/>
              <a:ext cx="3261945" cy="1229226"/>
              <a:chOff x="4884763" y="4030107"/>
              <a:chExt cx="3261945" cy="1229226"/>
            </a:xfrm>
            <a:solidFill>
              <a:schemeClr val="accent1"/>
            </a:solidFill>
          </p:grpSpPr>
          <p:sp>
            <p:nvSpPr>
              <p:cNvPr id="15" name="îş1íḋè">
                <a:extLst>
                  <a:ext uri="{FF2B5EF4-FFF2-40B4-BE49-F238E27FC236}">
                    <a16:creationId xmlns:a16="http://schemas.microsoft.com/office/drawing/2014/main" id="{019A43AD-0463-47CC-B778-BDCAE75956F7}"/>
                  </a:ext>
                </a:extLst>
              </p:cNvPr>
              <p:cNvSpPr/>
              <p:nvPr/>
            </p:nvSpPr>
            <p:spPr bwMode="auto">
              <a:xfrm>
                <a:off x="4884763" y="4030107"/>
                <a:ext cx="1460081" cy="944405"/>
              </a:xfrm>
              <a:custGeom>
                <a:avLst/>
                <a:gdLst>
                  <a:gd name="T0" fmla="*/ 0 w 487"/>
                  <a:gd name="T1" fmla="*/ 315 h 315"/>
                  <a:gd name="T2" fmla="*/ 173 w 487"/>
                  <a:gd name="T3" fmla="*/ 315 h 315"/>
                  <a:gd name="T4" fmla="*/ 487 w 487"/>
                  <a:gd name="T5" fmla="*/ 0 h 315"/>
                  <a:gd name="T6" fmla="*/ 313 w 487"/>
                  <a:gd name="T7" fmla="*/ 0 h 315"/>
                  <a:gd name="T8" fmla="*/ 0 w 487"/>
                  <a:gd name="T9" fmla="*/ 315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315">
                    <a:moveTo>
                      <a:pt x="0" y="315"/>
                    </a:moveTo>
                    <a:lnTo>
                      <a:pt x="173" y="315"/>
                    </a:lnTo>
                    <a:lnTo>
                      <a:pt x="487" y="0"/>
                    </a:lnTo>
                    <a:lnTo>
                      <a:pt x="313" y="0"/>
                    </a:lnTo>
                    <a:lnTo>
                      <a:pt x="0" y="3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6" name="ïṥḻîďé">
                <a:extLst>
                  <a:ext uri="{FF2B5EF4-FFF2-40B4-BE49-F238E27FC236}">
                    <a16:creationId xmlns:a16="http://schemas.microsoft.com/office/drawing/2014/main" id="{8A807AF3-22C1-4C12-8957-6A6719419108}"/>
                  </a:ext>
                </a:extLst>
              </p:cNvPr>
              <p:cNvSpPr/>
              <p:nvPr/>
            </p:nvSpPr>
            <p:spPr bwMode="auto">
              <a:xfrm>
                <a:off x="4884763" y="4458836"/>
                <a:ext cx="2506421" cy="515675"/>
              </a:xfrm>
              <a:custGeom>
                <a:avLst/>
                <a:gdLst>
                  <a:gd name="T0" fmla="*/ 173 w 836"/>
                  <a:gd name="T1" fmla="*/ 0 h 172"/>
                  <a:gd name="T2" fmla="*/ 836 w 836"/>
                  <a:gd name="T3" fmla="*/ 0 h 172"/>
                  <a:gd name="T4" fmla="*/ 836 w 836"/>
                  <a:gd name="T5" fmla="*/ 172 h 172"/>
                  <a:gd name="T6" fmla="*/ 0 w 836"/>
                  <a:gd name="T7" fmla="*/ 172 h 172"/>
                  <a:gd name="T8" fmla="*/ 173 w 836"/>
                  <a:gd name="T9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6" h="172">
                    <a:moveTo>
                      <a:pt x="173" y="0"/>
                    </a:moveTo>
                    <a:lnTo>
                      <a:pt x="836" y="0"/>
                    </a:lnTo>
                    <a:lnTo>
                      <a:pt x="836" y="172"/>
                    </a:lnTo>
                    <a:lnTo>
                      <a:pt x="0" y="172"/>
                    </a:lnTo>
                    <a:lnTo>
                      <a:pt x="17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lvl="0" algn="r" defTabSz="913765">
                  <a:spcBef>
                    <a:spcPct val="0"/>
                  </a:spcBef>
                  <a:defRPr/>
                </a:pPr>
                <a:r>
                  <a:rPr lang="zh-CN" altLang="en-US" sz="2400" b="1" dirty="0">
                    <a:solidFill>
                      <a:srgbClr val="FFFFFF"/>
                    </a:solidFill>
                    <a:latin typeface="+mn-lt"/>
                    <a:ea typeface="+mn-ea"/>
                    <a:cs typeface="+mn-ea"/>
                    <a:sym typeface="+mn-lt"/>
                  </a:rPr>
                  <a:t>生产部署</a:t>
                </a:r>
                <a:endParaRPr lang="en-US" altLang="zh-CN" sz="2400" b="1" dirty="0">
                  <a:solidFill>
                    <a:srgbClr val="FFFFFF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7" name="ïsľiḑê">
                <a:extLst>
                  <a:ext uri="{FF2B5EF4-FFF2-40B4-BE49-F238E27FC236}">
                    <a16:creationId xmlns:a16="http://schemas.microsoft.com/office/drawing/2014/main" id="{F73C6FA6-23F5-4A2E-8292-11F3B475429D}"/>
                  </a:ext>
                </a:extLst>
              </p:cNvPr>
              <p:cNvSpPr/>
              <p:nvPr/>
            </p:nvSpPr>
            <p:spPr bwMode="auto">
              <a:xfrm>
                <a:off x="7391184" y="4159025"/>
                <a:ext cx="755524" cy="1100308"/>
              </a:xfrm>
              <a:custGeom>
                <a:avLst/>
                <a:gdLst>
                  <a:gd name="T0" fmla="*/ 0 w 252"/>
                  <a:gd name="T1" fmla="*/ 0 h 367"/>
                  <a:gd name="T2" fmla="*/ 252 w 252"/>
                  <a:gd name="T3" fmla="*/ 183 h 367"/>
                  <a:gd name="T4" fmla="*/ 0 w 252"/>
                  <a:gd name="T5" fmla="*/ 367 h 367"/>
                  <a:gd name="T6" fmla="*/ 0 w 252"/>
                  <a:gd name="T7" fmla="*/ 0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2" h="367">
                    <a:moveTo>
                      <a:pt x="0" y="0"/>
                    </a:moveTo>
                    <a:lnTo>
                      <a:pt x="252" y="183"/>
                    </a:lnTo>
                    <a:lnTo>
                      <a:pt x="0" y="36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sp>
          <p:nvSpPr>
            <p:cNvPr id="13" name="isḻiḓè">
              <a:extLst>
                <a:ext uri="{FF2B5EF4-FFF2-40B4-BE49-F238E27FC236}">
                  <a16:creationId xmlns:a16="http://schemas.microsoft.com/office/drawing/2014/main" id="{09E3A464-2E7F-42B7-B488-541C9064875F}"/>
                </a:ext>
              </a:extLst>
            </p:cNvPr>
            <p:cNvSpPr/>
            <p:nvPr/>
          </p:nvSpPr>
          <p:spPr bwMode="auto">
            <a:xfrm>
              <a:off x="8215667" y="3700841"/>
              <a:ext cx="3254743" cy="23354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zh-CN" altLang="en-US" sz="1400" b="1" dirty="0">
                  <a:latin typeface="+mn-lt"/>
                  <a:ea typeface="+mn-ea"/>
                  <a:cs typeface="+mn-ea"/>
                  <a:sym typeface="+mn-lt"/>
                </a:rPr>
                <a:t>原因</a:t>
              </a:r>
              <a:r>
                <a:rPr lang="en-US" altLang="zh-CN" sz="1400" b="1" dirty="0">
                  <a:latin typeface="+mn-lt"/>
                  <a:ea typeface="+mn-ea"/>
                  <a:cs typeface="+mn-ea"/>
                  <a:sym typeface="+mn-lt"/>
                </a:rPr>
                <a:t>:</a:t>
              </a:r>
            </a:p>
            <a:p>
              <a:pPr lvl="0">
                <a:lnSpc>
                  <a:spcPct val="150000"/>
                </a:lnSpc>
                <a:defRPr/>
              </a:pPr>
              <a:r>
                <a:rPr lang="en-US" altLang="zh-CN" sz="1400" dirty="0" err="1" smtClean="0">
                  <a:latin typeface="+mn-lt"/>
                  <a:ea typeface="+mn-ea"/>
                  <a:cs typeface="+mn-ea"/>
                  <a:sym typeface="+mn-lt"/>
                </a:rPr>
                <a:t>Gunicorn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部署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时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基于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” Pre-Fork Worker ”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模型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启动多进程，会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导致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APS 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根据进程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数</a:t>
              </a:r>
              <a:r>
                <a:rPr lang="zh-CN" altLang="en-US" sz="1400" dirty="0">
                  <a:cs typeface="+mn-ea"/>
                  <a:sym typeface="+mn-lt"/>
                </a:rPr>
                <a:t>，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重复初始化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  <a:p>
              <a:pPr lvl="0">
                <a:lnSpc>
                  <a:spcPct val="150000"/>
                </a:lnSpc>
                <a:defRPr/>
              </a:pP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  <a:p>
              <a:pPr lvl="0">
                <a:lnSpc>
                  <a:spcPct val="150000"/>
                </a:lnSpc>
                <a:defRPr/>
              </a:pPr>
              <a:r>
                <a:rPr lang="zh-CN" altLang="en-US" sz="1400" b="1" dirty="0">
                  <a:latin typeface="+mn-lt"/>
                  <a:ea typeface="+mn-ea"/>
                  <a:cs typeface="+mn-ea"/>
                  <a:sym typeface="+mn-lt"/>
                </a:rPr>
                <a:t>解决方案</a:t>
              </a:r>
              <a:r>
                <a:rPr lang="en-US" altLang="zh-CN" sz="1400" b="1" dirty="0">
                  <a:latin typeface="+mn-lt"/>
                  <a:ea typeface="+mn-ea"/>
                  <a:cs typeface="+mn-ea"/>
                  <a:sym typeface="+mn-lt"/>
                </a:rPr>
                <a:t>:</a:t>
              </a:r>
            </a:p>
            <a:p>
              <a:pPr lvl="0">
                <a:lnSpc>
                  <a:spcPct val="150000"/>
                </a:lnSpc>
                <a:defRPr/>
              </a:pP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使用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” </a:t>
              </a:r>
              <a:r>
                <a:rPr lang="en-US" altLang="zh-CN" sz="1400" dirty="0" err="1" smtClean="0">
                  <a:latin typeface="+mn-lt"/>
                  <a:ea typeface="+mn-ea"/>
                  <a:cs typeface="+mn-ea"/>
                  <a:sym typeface="+mn-lt"/>
                </a:rPr>
                <a:t>fcntl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zh-CN" sz="1400" dirty="0">
                  <a:latin typeface="+mn-lt"/>
                  <a:ea typeface="+mn-ea"/>
                  <a:cs typeface="+mn-ea"/>
                  <a:sym typeface="+mn-lt"/>
                </a:rPr>
                <a:t>”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模块</a:t>
              </a:r>
              <a:r>
                <a:rPr lang="zh-CN" altLang="en-US" sz="1400" dirty="0">
                  <a:cs typeface="+mn-ea"/>
                  <a:sym typeface="+mn-lt"/>
                </a:rPr>
                <a:t>，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通过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文件锁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控制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APS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初始化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" name="ïṥlídè">
              <a:extLst>
                <a:ext uri="{FF2B5EF4-FFF2-40B4-BE49-F238E27FC236}">
                  <a16:creationId xmlns:a16="http://schemas.microsoft.com/office/drawing/2014/main" id="{228E3DF4-4A8B-481D-A49F-B66CD340B750}"/>
                </a:ext>
              </a:extLst>
            </p:cNvPr>
            <p:cNvSpPr/>
            <p:nvPr/>
          </p:nvSpPr>
          <p:spPr bwMode="auto">
            <a:xfrm>
              <a:off x="673100" y="2376914"/>
              <a:ext cx="3279248" cy="2333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>
                <a:lnSpc>
                  <a:spcPct val="150000"/>
                </a:lnSpc>
                <a:defRPr/>
              </a:pPr>
              <a:r>
                <a:rPr lang="zh-CN" altLang="en-US" sz="1400" b="1" dirty="0">
                  <a:latin typeface="+mn-lt"/>
                  <a:ea typeface="+mn-ea"/>
                  <a:cs typeface="+mn-ea"/>
                  <a:sym typeface="+mn-lt"/>
                </a:rPr>
                <a:t>原因</a:t>
              </a:r>
              <a:r>
                <a:rPr lang="en-US" altLang="zh-CN" sz="1400" b="1" dirty="0">
                  <a:latin typeface="+mn-lt"/>
                  <a:ea typeface="+mn-ea"/>
                  <a:cs typeface="+mn-ea"/>
                  <a:sym typeface="+mn-lt"/>
                </a:rPr>
                <a:t>:</a:t>
              </a:r>
            </a:p>
            <a:p>
              <a:pPr lvl="0">
                <a:lnSpc>
                  <a:spcPct val="150000"/>
                </a:lnSpc>
                <a:defRPr/>
              </a:pP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Flask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在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Debug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模式下的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Reload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机制，通过新开线程监视项目改动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，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会导致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APS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重复初始化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  <a:p>
              <a:pPr lvl="0">
                <a:lnSpc>
                  <a:spcPct val="150000"/>
                </a:lnSpc>
                <a:defRPr/>
              </a:pP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  <a:p>
              <a:pPr lvl="0">
                <a:lnSpc>
                  <a:spcPct val="150000"/>
                </a:lnSpc>
                <a:defRPr/>
              </a:pPr>
              <a:r>
                <a:rPr lang="zh-CN" altLang="en-US" sz="1400" b="1" dirty="0">
                  <a:latin typeface="+mn-lt"/>
                  <a:ea typeface="+mn-ea"/>
                  <a:cs typeface="+mn-ea"/>
                  <a:sym typeface="+mn-lt"/>
                </a:rPr>
                <a:t>解决方案</a:t>
              </a:r>
              <a:r>
                <a:rPr lang="en-US" altLang="zh-CN" sz="1400" b="1" dirty="0">
                  <a:latin typeface="+mn-lt"/>
                  <a:ea typeface="+mn-ea"/>
                  <a:cs typeface="+mn-ea"/>
                  <a:sym typeface="+mn-lt"/>
                </a:rPr>
                <a:t>:</a:t>
              </a:r>
            </a:p>
            <a:p>
              <a:pPr lvl="0">
                <a:lnSpc>
                  <a:spcPct val="150000"/>
                </a:lnSpc>
                <a:defRPr/>
              </a:pP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使用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” WERKZEUG_RUN_MAIN ”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环境变量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控制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APS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初始化</a:t>
              </a:r>
              <a:endParaRPr lang="en-US" altLang="zh-CN" sz="14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marR="0" lvl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FB8AEB5B-40C5-454E-919D-4D92B0728BD8}"/>
              </a:ext>
            </a:extLst>
          </p:cNvPr>
          <p:cNvSpPr txBox="1"/>
          <p:nvPr/>
        </p:nvSpPr>
        <p:spPr>
          <a:xfrm>
            <a:off x="630767" y="5846146"/>
            <a:ext cx="8915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参考资料</a:t>
            </a:r>
            <a:r>
              <a:rPr lang="en-US" altLang="zh-CN" sz="1000" b="1" dirty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</a:p>
          <a:p>
            <a:r>
              <a:rPr lang="en-US" altLang="zh-CN" sz="1000" dirty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  <a:hlinkClick r:id="rId8">
                  <a:extLst>
                    <a:ext uri="{A12FA001-AC4F-418D-AE19-62706E023703}">
                      <ahyp:hlinkClr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:ma14="http://schemas.microsoft.com/office/mac/drawingml/2011/main" xmlns="" val="tx"/>
                    </a:ext>
                  </a:extLst>
                </a:hlinkClick>
              </a:rPr>
              <a:t>Flask-</a:t>
            </a:r>
            <a:r>
              <a:rPr lang="en-US" altLang="zh-CN" sz="1000" dirty="0" err="1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  <a:hlinkClick r:id="rId8">
                  <a:extLst>
                    <a:ext uri="{A12FA001-AC4F-418D-AE19-62706E023703}">
                      <ahyp:hlinkClr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:ma14="http://schemas.microsoft.com/office/mac/drawingml/2011/main" xmlns="" val="tx"/>
                    </a:ext>
                  </a:extLst>
                </a:hlinkClick>
              </a:rPr>
              <a:t>APScheduler</a:t>
            </a:r>
            <a:r>
              <a:rPr lang="zh-CN" altLang="en-US" sz="1000" dirty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  <a:hlinkClick r:id="rId8">
                  <a:extLst>
                    <a:ext uri="{A12FA001-AC4F-418D-AE19-62706E023703}">
                      <ahyp:hlinkClr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:ma14="http://schemas.microsoft.com/office/mac/drawingml/2011/main" xmlns="" val="tx"/>
                    </a:ext>
                  </a:extLst>
                </a:hlinkClick>
              </a:rPr>
              <a:t>的任务在</a:t>
            </a:r>
            <a:r>
              <a:rPr lang="en-US" altLang="zh-CN" sz="1000" dirty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  <a:hlinkClick r:id="rId8">
                  <a:extLst>
                    <a:ext uri="{A12FA001-AC4F-418D-AE19-62706E023703}">
                      <ahyp:hlinkClr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:ma14="http://schemas.microsoft.com/office/mac/drawingml/2011/main" xmlns="" val="tx"/>
                    </a:ext>
                  </a:extLst>
                </a:hlinkClick>
              </a:rPr>
              <a:t>debug</a:t>
            </a:r>
            <a:r>
              <a:rPr lang="zh-CN" altLang="en-US" sz="1000" dirty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  <a:hlinkClick r:id="rId8">
                  <a:extLst>
                    <a:ext uri="{A12FA001-AC4F-418D-AE19-62706E023703}">
                      <ahyp:hlinkClr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:ma14="http://schemas.microsoft.com/office/mac/drawingml/2011/main" xmlns="" val="tx"/>
                    </a:ext>
                  </a:extLst>
                </a:hlinkClick>
              </a:rPr>
              <a:t>模式下重复运行的问题</a:t>
            </a:r>
            <a:endParaRPr lang="en-US" altLang="zh-CN" sz="1000" dirty="0">
              <a:solidFill>
                <a:schemeClr val="tx1">
                  <a:alpha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sz="1000" dirty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  <a:hlinkClick r:id="rId9">
                  <a:extLst>
                    <a:ext uri="{A12FA001-AC4F-418D-AE19-62706E023703}">
                      <ahyp:hlinkClr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:ma14="http://schemas.microsoft.com/office/mac/drawingml/2011/main" xmlns="" val="tx"/>
                    </a:ext>
                  </a:extLst>
                </a:hlinkClick>
              </a:rPr>
              <a:t>解决多进程中</a:t>
            </a:r>
            <a:r>
              <a:rPr lang="en-US" altLang="zh-CN" sz="1000" dirty="0" err="1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  <a:hlinkClick r:id="rId9">
                  <a:extLst>
                    <a:ext uri="{A12FA001-AC4F-418D-AE19-62706E023703}">
                      <ahyp:hlinkClr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:ma14="http://schemas.microsoft.com/office/mac/drawingml/2011/main" xmlns="" val="tx"/>
                    </a:ext>
                  </a:extLst>
                </a:hlinkClick>
              </a:rPr>
              <a:t>APScheduler</a:t>
            </a:r>
            <a:r>
              <a:rPr lang="zh-CN" altLang="en-US" sz="1000" dirty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ea"/>
                <a:sym typeface="+mn-lt"/>
                <a:hlinkClick r:id="rId9">
                  <a:extLst>
                    <a:ext uri="{A12FA001-AC4F-418D-AE19-62706E023703}">
                      <ahyp:hlinkClr xmlns:ahyp="http://schemas.microsoft.com/office/drawing/2018/hyperlinkcolor" xmlns:p14="http://schemas.microsoft.com/office/powerpoint/2010/main" xmlns:a16="http://schemas.microsoft.com/office/drawing/2014/main" xmlns:a14="http://schemas.microsoft.com/office/drawing/2010/main" xmlns:ma14="http://schemas.microsoft.com/office/mac/drawingml/2011/main" xmlns="" val="tx"/>
                    </a:ext>
                  </a:extLst>
                </a:hlinkClick>
              </a:rPr>
              <a:t>重复运行的问题</a:t>
            </a:r>
            <a:endParaRPr lang="en-US" altLang="zh-CN" sz="1000" dirty="0">
              <a:solidFill>
                <a:schemeClr val="tx1">
                  <a:alpha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01055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标题 2"/>
          <p:cNvSpPr txBox="1">
            <a:spLocks/>
          </p:cNvSpPr>
          <p:nvPr/>
        </p:nvSpPr>
        <p:spPr>
          <a:xfrm>
            <a:off x="2833290" y="2861802"/>
            <a:ext cx="7073548" cy="1473877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5867" dirty="0" smtClean="0">
                <a:latin typeface="+mn-lt"/>
                <a:ea typeface="+mn-ea"/>
                <a:cs typeface="+mn-ea"/>
                <a:sym typeface="+mn-lt"/>
              </a:rPr>
              <a:t>未来展望</a:t>
            </a:r>
            <a:endParaRPr kumimoji="1" lang="zh-CN" altLang="en-US" sz="5867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组 8"/>
          <p:cNvGrpSpPr/>
          <p:nvPr/>
        </p:nvGrpSpPr>
        <p:grpSpPr>
          <a:xfrm>
            <a:off x="497376" y="2342487"/>
            <a:ext cx="1838539" cy="1373685"/>
            <a:chOff x="478538" y="1221300"/>
            <a:chExt cx="1378904" cy="1030264"/>
          </a:xfrm>
        </p:grpSpPr>
        <p:sp>
          <p:nvSpPr>
            <p:cNvPr id="10" name="标题 2"/>
            <p:cNvSpPr txBox="1">
              <a:spLocks/>
            </p:cNvSpPr>
            <p:nvPr/>
          </p:nvSpPr>
          <p:spPr>
            <a:xfrm>
              <a:off x="478539" y="1492870"/>
              <a:ext cx="1378903" cy="758694"/>
            </a:xfrm>
            <a:prstGeom prst="rect">
              <a:avLst/>
            </a:prstGeom>
          </p:spPr>
          <p:txBody>
            <a:bodyPr vert="horz"/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微软雅黑"/>
                  <a:cs typeface="+mj-cs"/>
                </a:defRPr>
              </a:lvl1pPr>
            </a:lstStyle>
            <a:p>
              <a:pPr algn="ctr"/>
              <a:r>
                <a:rPr kumimoji="1" lang="en-US" altLang="zh-CN" sz="8000" dirty="0">
                  <a:solidFill>
                    <a:srgbClr val="804D01"/>
                  </a:solidFill>
                  <a:latin typeface="+mn-lt"/>
                  <a:ea typeface="+mn-ea"/>
                  <a:cs typeface="+mn-ea"/>
                  <a:sym typeface="+mn-lt"/>
                </a:rPr>
                <a:t>04</a:t>
              </a:r>
              <a:endParaRPr kumimoji="1" lang="zh-CN" altLang="en-US" sz="8000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标题 2"/>
            <p:cNvSpPr txBox="1">
              <a:spLocks/>
            </p:cNvSpPr>
            <p:nvPr/>
          </p:nvSpPr>
          <p:spPr>
            <a:xfrm>
              <a:off x="478538" y="1221300"/>
              <a:ext cx="1378903" cy="488790"/>
            </a:xfrm>
            <a:prstGeom prst="rect">
              <a:avLst/>
            </a:prstGeom>
          </p:spPr>
          <p:txBody>
            <a:bodyPr vert="horz"/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微软雅黑"/>
                  <a:cs typeface="+mj-cs"/>
                </a:defRPr>
              </a:lvl1pPr>
            </a:lstStyle>
            <a:p>
              <a:pPr algn="ctr"/>
              <a:r>
                <a:rPr kumimoji="1" lang="en-US" altLang="zh-CN" sz="2667" dirty="0">
                  <a:solidFill>
                    <a:srgbClr val="804D01"/>
                  </a:solidFill>
                  <a:latin typeface="+mn-lt"/>
                  <a:ea typeface="+mn-ea"/>
                  <a:cs typeface="+mn-ea"/>
                  <a:sym typeface="+mn-lt"/>
                </a:rPr>
                <a:t>Part.</a:t>
              </a:r>
              <a:endParaRPr kumimoji="1" lang="zh-CN" altLang="en-US" sz="2667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44271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8000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 smtClean="0">
                <a:latin typeface="+mn-lt"/>
                <a:ea typeface="+mn-ea"/>
                <a:cs typeface="+mn-ea"/>
                <a:sym typeface="+mn-lt"/>
              </a:rPr>
              <a:t>接入</a:t>
            </a:r>
            <a:r>
              <a:rPr kumimoji="1" lang="en-US" altLang="zh-CN" sz="2667" dirty="0" smtClean="0">
                <a:latin typeface="+mn-lt"/>
                <a:ea typeface="+mn-ea"/>
                <a:cs typeface="+mn-ea"/>
                <a:sym typeface="+mn-lt"/>
              </a:rPr>
              <a:t>CI/CD</a:t>
            </a:r>
            <a:endParaRPr kumimoji="1" lang="zh-CN" altLang="en-US" sz="2667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AutoShape 4" descr="https://work.sui.com/docrest/doc/user/downloadfile?fileId=5ccfa7e7d9ca617db6b3f69c&amp;networkId=5bf624b745ce18cb7c092aa8&amp;bi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700179" y="1376411"/>
            <a:ext cx="2160000" cy="4887401"/>
          </a:xfrm>
          <a:prstGeom prst="roundRect">
            <a:avLst>
              <a:gd name="adj" fmla="val 3301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068144" y="2403861"/>
            <a:ext cx="1440000" cy="77400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部署</a:t>
            </a:r>
            <a:endParaRPr lang="zh-CN" altLang="en-US" sz="1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069302" y="4962459"/>
            <a:ext cx="1440000" cy="77400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健康检查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1794445" y="1499743"/>
            <a:ext cx="1980000" cy="568960"/>
          </a:xfrm>
          <a:prstGeom prst="roundRect">
            <a:avLst>
              <a:gd name="adj" fmla="val 714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2000" dirty="0" smtClean="0">
                <a:solidFill>
                  <a:schemeClr val="tx1"/>
                </a:solidFill>
                <a:cs typeface="+mn-ea"/>
                <a:sym typeface="+mn-lt"/>
              </a:rPr>
              <a:t>项目管理系统</a:t>
            </a:r>
            <a:endParaRPr kumimoji="1" lang="zh-CN" altLang="en-US" sz="20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033663" y="1376411"/>
            <a:ext cx="2160000" cy="4887401"/>
          </a:xfrm>
          <a:prstGeom prst="roundRect">
            <a:avLst>
              <a:gd name="adj" fmla="val 3301"/>
            </a:avLst>
          </a:prstGeom>
          <a:solidFill>
            <a:srgbClr val="E7FF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387634" y="2403860"/>
            <a:ext cx="1440000" cy="77400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创建任务</a:t>
            </a:r>
            <a:endParaRPr kumimoji="1" lang="en-US" altLang="zh-CN" sz="14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kumimoji="1"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发送</a:t>
            </a:r>
            <a:r>
              <a:rPr kumimoji="1" lang="en-US" altLang="zh-CN" sz="1400" dirty="0">
                <a:solidFill>
                  <a:schemeClr val="tx1"/>
                </a:solidFill>
                <a:cs typeface="+mn-ea"/>
                <a:sym typeface="+mn-lt"/>
              </a:rPr>
              <a:t>MQ</a:t>
            </a:r>
            <a:r>
              <a:rPr kumimoji="1"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消息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5387634" y="4962458"/>
            <a:ext cx="1440000" cy="77400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监听</a:t>
            </a:r>
            <a:r>
              <a:rPr lang="en-US" altLang="zh-CN" sz="1400" dirty="0" smtClean="0">
                <a:solidFill>
                  <a:schemeClr val="tx1"/>
                </a:solidFill>
                <a:cs typeface="+mn-ea"/>
                <a:sym typeface="+mn-lt"/>
              </a:rPr>
              <a:t>MQ</a:t>
            </a:r>
          </a:p>
          <a:p>
            <a:pPr algn="ctr"/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接收</a:t>
            </a:r>
            <a:r>
              <a:rPr lang="en-US" altLang="zh-CN" sz="1400" dirty="0">
                <a:solidFill>
                  <a:schemeClr val="tx1"/>
                </a:solidFill>
                <a:cs typeface="+mn-ea"/>
                <a:sym typeface="+mn-lt"/>
              </a:rPr>
              <a:t>/</a:t>
            </a:r>
            <a:r>
              <a:rPr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更新</a:t>
            </a:r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结果</a:t>
            </a:r>
            <a:endParaRPr lang="zh-CN" altLang="en-US" sz="1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5125230" y="1476130"/>
            <a:ext cx="1980000" cy="568960"/>
          </a:xfrm>
          <a:prstGeom prst="roundRect">
            <a:avLst>
              <a:gd name="adj" fmla="val 714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2000" dirty="0" err="1">
                <a:solidFill>
                  <a:schemeClr val="tx1"/>
                </a:solidFill>
                <a:cs typeface="+mn-ea"/>
                <a:sym typeface="+mn-lt"/>
              </a:rPr>
              <a:t>TaskSrv</a:t>
            </a:r>
            <a:endParaRPr kumimoji="1" lang="zh-CN" altLang="en-US" sz="20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367147" y="1376411"/>
            <a:ext cx="2160000" cy="4887401"/>
          </a:xfrm>
          <a:prstGeom prst="roundRect">
            <a:avLst>
              <a:gd name="adj" fmla="val 330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727147" y="2380248"/>
            <a:ext cx="1440000" cy="774000"/>
          </a:xfrm>
          <a:prstGeom prst="roundRect">
            <a:avLst>
              <a:gd name="adj" fmla="val 431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14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执行任务</a:t>
            </a:r>
          </a:p>
          <a:p>
            <a:pPr algn="ctr"/>
            <a:endParaRPr kumimoji="1" lang="zh-CN" altLang="en-US" sz="1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8727147" y="4938846"/>
            <a:ext cx="1440000" cy="77400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发送结果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8457147" y="1483126"/>
            <a:ext cx="1980000" cy="568960"/>
          </a:xfrm>
          <a:prstGeom prst="roundRect">
            <a:avLst>
              <a:gd name="adj" fmla="val 735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2000" dirty="0" err="1">
                <a:solidFill>
                  <a:schemeClr val="tx1"/>
                </a:solidFill>
                <a:cs typeface="+mn-ea"/>
                <a:sym typeface="+mn-lt"/>
              </a:rPr>
              <a:t>IntfTest</a:t>
            </a:r>
            <a:endParaRPr kumimoji="1" lang="zh-CN" altLang="en-US" sz="20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2068144" y="3863160"/>
            <a:ext cx="630000" cy="41400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回</a:t>
            </a:r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滚</a:t>
            </a:r>
            <a:endParaRPr lang="zh-CN" altLang="en-US" sz="1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2820771" y="3863160"/>
            <a:ext cx="630000" cy="41400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告警</a:t>
            </a:r>
            <a:endParaRPr lang="zh-CN" altLang="en-US" sz="1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4" name="直接箭头连接符 23"/>
          <p:cNvCxnSpPr>
            <a:endCxn id="22" idx="0"/>
          </p:cNvCxnSpPr>
          <p:nvPr/>
        </p:nvCxnSpPr>
        <p:spPr>
          <a:xfrm>
            <a:off x="2383144" y="3177861"/>
            <a:ext cx="0" cy="685299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V="1">
            <a:off x="3135771" y="4277160"/>
            <a:ext cx="0" cy="685299"/>
          </a:xfrm>
          <a:prstGeom prst="straightConnector1">
            <a:avLst/>
          </a:prstGeom>
          <a:ln w="190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6827634" y="2790860"/>
            <a:ext cx="189951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endCxn id="20" idx="0"/>
          </p:cNvCxnSpPr>
          <p:nvPr/>
        </p:nvCxnSpPr>
        <p:spPr>
          <a:xfrm>
            <a:off x="9447147" y="3177860"/>
            <a:ext cx="0" cy="176098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flipH="1">
            <a:off x="6827635" y="5349458"/>
            <a:ext cx="1899512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992942" y="3374519"/>
            <a:ext cx="816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latin typeface="+mn-lt"/>
                <a:ea typeface="+mn-ea"/>
                <a:cs typeface="+mn-ea"/>
                <a:sym typeface="+mn-lt"/>
              </a:rPr>
              <a:t>任务失败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727354" y="4505659"/>
            <a:ext cx="816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latin typeface="+mn-lt"/>
                <a:ea typeface="+mn-ea"/>
                <a:cs typeface="+mn-ea"/>
                <a:sym typeface="+mn-lt"/>
              </a:rPr>
              <a:t>任务失败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31" name="肘形连接符 30"/>
          <p:cNvCxnSpPr>
            <a:stCxn id="16" idx="1"/>
            <a:endCxn id="11" idx="3"/>
          </p:cNvCxnSpPr>
          <p:nvPr/>
        </p:nvCxnSpPr>
        <p:spPr>
          <a:xfrm rot="10800000">
            <a:off x="3508144" y="2790862"/>
            <a:ext cx="1879490" cy="2558597"/>
          </a:xfrm>
          <a:prstGeom prst="bentConnector3">
            <a:avLst>
              <a:gd name="adj1" fmla="val 49454"/>
            </a:avLst>
          </a:prstGeom>
          <a:ln w="31750">
            <a:solidFill>
              <a:srgbClr val="FF0000">
                <a:alpha val="50000"/>
              </a:srgb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3508144" y="2800114"/>
            <a:ext cx="187949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H="1">
            <a:off x="3509302" y="5349459"/>
            <a:ext cx="1878332" cy="1"/>
          </a:xfrm>
          <a:prstGeom prst="straightConnector1">
            <a:avLst/>
          </a:prstGeom>
          <a:ln w="31750">
            <a:solidFill>
              <a:srgbClr val="FF0000">
                <a:alpha val="50000"/>
              </a:srgb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12" idx="3"/>
            <a:endCxn id="15" idx="1"/>
          </p:cNvCxnSpPr>
          <p:nvPr/>
        </p:nvCxnSpPr>
        <p:spPr>
          <a:xfrm flipV="1">
            <a:off x="3509302" y="2790860"/>
            <a:ext cx="1878332" cy="2558599"/>
          </a:xfrm>
          <a:prstGeom prst="bentConnector3">
            <a:avLst>
              <a:gd name="adj1" fmla="val 51003"/>
            </a:avLst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4776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11176511" y="6400413"/>
            <a:ext cx="177289" cy="27699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>
                <a:latin typeface="+mn-lt"/>
                <a:ea typeface="+mn-ea"/>
                <a:cs typeface="+mn-ea"/>
                <a:sym typeface="+mn-lt"/>
              </a:rPr>
              <a:t>2</a:t>
            </a:fld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9" name="标题"/>
          <p:cNvSpPr/>
          <p:nvPr/>
        </p:nvSpPr>
        <p:spPr>
          <a:xfrm>
            <a:off x="-1" y="830515"/>
            <a:ext cx="12192001" cy="779703"/>
          </a:xfrm>
          <a:prstGeom prst="rect">
            <a:avLst/>
          </a:prstGeom>
          <a:solidFill>
            <a:srgbClr val="A7A7A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0959" tIns="60959" rIns="60959" bIns="60959" anchor="ctr"/>
          <a:lstStyle>
            <a:lvl1pPr algn="ctr" defTabSz="914377">
              <a:defRPr sz="4200">
                <a:solidFill>
                  <a:srgbClr val="FFFFFF"/>
                </a:solidFill>
                <a:latin typeface="DFPZongYiW9-GB"/>
                <a:ea typeface="DFPZongYiW9-GB"/>
                <a:cs typeface="DFPZongYiW9-GB"/>
                <a:sym typeface="DFPZongYiW9-GB"/>
              </a:defRPr>
            </a:lvl1pPr>
          </a:lstStyle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目录</a:t>
            </a:r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00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03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4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 dirty="0" err="1">
                <a:latin typeface="+mn-lt"/>
                <a:ea typeface="+mn-ea"/>
                <a:cs typeface="+mn-ea"/>
                <a:sym typeface="+mn-lt"/>
              </a:rPr>
              <a:t>金融专场</a:t>
            </a:r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标题 2"/>
          <p:cNvSpPr txBox="1">
            <a:spLocks/>
          </p:cNvSpPr>
          <p:nvPr/>
        </p:nvSpPr>
        <p:spPr>
          <a:xfrm>
            <a:off x="2794696" y="2211861"/>
            <a:ext cx="3286005" cy="1011592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3200" dirty="0" smtClean="0">
                <a:latin typeface="+mn-lt"/>
                <a:ea typeface="+mn-ea"/>
                <a:cs typeface="+mn-ea"/>
                <a:sym typeface="+mn-lt"/>
              </a:rPr>
              <a:t>方案演进</a:t>
            </a:r>
            <a:endParaRPr kumimoji="1" lang="en-US" altLang="zh-CN" sz="3200" dirty="0"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11" name="直线连接符 15"/>
          <p:cNvCxnSpPr/>
          <p:nvPr/>
        </p:nvCxnSpPr>
        <p:spPr>
          <a:xfrm>
            <a:off x="6096000" y="2032664"/>
            <a:ext cx="0" cy="33062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2"/>
          <p:cNvSpPr txBox="1">
            <a:spLocks/>
          </p:cNvSpPr>
          <p:nvPr/>
        </p:nvSpPr>
        <p:spPr>
          <a:xfrm>
            <a:off x="1173740" y="2188416"/>
            <a:ext cx="1838537" cy="1011592"/>
          </a:xfrm>
          <a:prstGeom prst="rect">
            <a:avLst/>
          </a:prstGeom>
        </p:spPr>
        <p:txBody>
          <a:bodyPr vert="horz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微软雅黑"/>
                <a:cs typeface="+mj-cs"/>
              </a:defRPr>
            </a:lvl1pPr>
          </a:lstStyle>
          <a:p>
            <a:pPr algn="ctr"/>
            <a:r>
              <a:rPr kumimoji="1" lang="en-US" altLang="zh-CN" sz="6400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rPr>
              <a:t>01</a:t>
            </a:r>
            <a:endParaRPr kumimoji="1" lang="zh-CN" altLang="en-US" sz="6400" dirty="0">
              <a:solidFill>
                <a:srgbClr val="804D0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标题 2"/>
          <p:cNvSpPr txBox="1">
            <a:spLocks/>
          </p:cNvSpPr>
          <p:nvPr/>
        </p:nvSpPr>
        <p:spPr>
          <a:xfrm>
            <a:off x="1125117" y="1898835"/>
            <a:ext cx="1838537" cy="651720"/>
          </a:xfrm>
          <a:prstGeom prst="rect">
            <a:avLst/>
          </a:prstGeom>
        </p:spPr>
        <p:txBody>
          <a:bodyPr vert="horz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微软雅黑"/>
                <a:cs typeface="+mj-cs"/>
              </a:defRPr>
            </a:lvl1pPr>
          </a:lstStyle>
          <a:p>
            <a:pPr algn="ctr"/>
            <a:r>
              <a:rPr kumimoji="1" lang="en-US" altLang="zh-CN" sz="2667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Part.</a:t>
            </a:r>
            <a:endParaRPr kumimoji="1" lang="zh-CN" altLang="en-US" sz="2667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标题 2"/>
          <p:cNvSpPr txBox="1">
            <a:spLocks/>
          </p:cNvSpPr>
          <p:nvPr/>
        </p:nvSpPr>
        <p:spPr>
          <a:xfrm>
            <a:off x="1173759" y="3864517"/>
            <a:ext cx="1838537" cy="1011592"/>
          </a:xfrm>
          <a:prstGeom prst="rect">
            <a:avLst/>
          </a:prstGeom>
        </p:spPr>
        <p:txBody>
          <a:bodyPr vert="horz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微软雅黑"/>
                <a:cs typeface="+mj-cs"/>
              </a:defRPr>
            </a:lvl1pPr>
          </a:lstStyle>
          <a:p>
            <a:pPr algn="ctr"/>
            <a:r>
              <a:rPr kumimoji="1" lang="en-US" altLang="zh-CN" sz="6400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rPr>
              <a:t>02</a:t>
            </a:r>
            <a:endParaRPr kumimoji="1" lang="zh-CN" altLang="en-US" sz="6400" dirty="0">
              <a:solidFill>
                <a:srgbClr val="804D0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标题 2"/>
          <p:cNvSpPr txBox="1">
            <a:spLocks/>
          </p:cNvSpPr>
          <p:nvPr/>
        </p:nvSpPr>
        <p:spPr>
          <a:xfrm>
            <a:off x="1125136" y="3574936"/>
            <a:ext cx="1838537" cy="651720"/>
          </a:xfrm>
          <a:prstGeom prst="rect">
            <a:avLst/>
          </a:prstGeom>
        </p:spPr>
        <p:txBody>
          <a:bodyPr vert="horz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微软雅黑"/>
                <a:cs typeface="+mj-cs"/>
              </a:defRPr>
            </a:lvl1pPr>
          </a:lstStyle>
          <a:p>
            <a:pPr algn="ctr"/>
            <a:r>
              <a:rPr kumimoji="1" lang="en-US" altLang="zh-CN" sz="2667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Part.</a:t>
            </a:r>
            <a:endParaRPr kumimoji="1" lang="zh-CN" altLang="en-US" sz="2667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标题 2"/>
          <p:cNvSpPr txBox="1">
            <a:spLocks/>
          </p:cNvSpPr>
          <p:nvPr/>
        </p:nvSpPr>
        <p:spPr>
          <a:xfrm>
            <a:off x="7284317" y="2188416"/>
            <a:ext cx="1838537" cy="1011592"/>
          </a:xfrm>
          <a:prstGeom prst="rect">
            <a:avLst/>
          </a:prstGeom>
        </p:spPr>
        <p:txBody>
          <a:bodyPr vert="horz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微软雅黑"/>
                <a:cs typeface="+mj-cs"/>
              </a:defRPr>
            </a:lvl1pPr>
          </a:lstStyle>
          <a:p>
            <a:pPr algn="ctr"/>
            <a:r>
              <a:rPr kumimoji="1" lang="en-US" altLang="zh-CN" sz="6400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rPr>
              <a:t>03</a:t>
            </a:r>
            <a:endParaRPr kumimoji="1" lang="zh-CN" altLang="en-US" sz="6400" dirty="0">
              <a:solidFill>
                <a:srgbClr val="804D0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标题 2"/>
          <p:cNvSpPr txBox="1">
            <a:spLocks/>
          </p:cNvSpPr>
          <p:nvPr/>
        </p:nvSpPr>
        <p:spPr>
          <a:xfrm>
            <a:off x="7235694" y="1898835"/>
            <a:ext cx="1838537" cy="651720"/>
          </a:xfrm>
          <a:prstGeom prst="rect">
            <a:avLst/>
          </a:prstGeom>
        </p:spPr>
        <p:txBody>
          <a:bodyPr vert="horz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微软雅黑"/>
                <a:cs typeface="+mj-cs"/>
              </a:defRPr>
            </a:lvl1pPr>
          </a:lstStyle>
          <a:p>
            <a:pPr algn="ctr"/>
            <a:r>
              <a:rPr kumimoji="1" lang="en-US" altLang="zh-CN" sz="2667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Part.</a:t>
            </a:r>
            <a:endParaRPr kumimoji="1" lang="zh-CN" altLang="en-US" sz="2667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标题 2"/>
          <p:cNvSpPr txBox="1">
            <a:spLocks/>
          </p:cNvSpPr>
          <p:nvPr/>
        </p:nvSpPr>
        <p:spPr>
          <a:xfrm>
            <a:off x="7284317" y="3864517"/>
            <a:ext cx="1838537" cy="1011592"/>
          </a:xfrm>
          <a:prstGeom prst="rect">
            <a:avLst/>
          </a:prstGeom>
        </p:spPr>
        <p:txBody>
          <a:bodyPr vert="horz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微软雅黑"/>
                <a:cs typeface="+mj-cs"/>
              </a:defRPr>
            </a:lvl1pPr>
          </a:lstStyle>
          <a:p>
            <a:pPr algn="ctr"/>
            <a:r>
              <a:rPr kumimoji="1" lang="en-US" altLang="zh-CN" sz="6400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rPr>
              <a:t>04</a:t>
            </a:r>
          </a:p>
        </p:txBody>
      </p:sp>
      <p:sp>
        <p:nvSpPr>
          <p:cNvPr id="19" name="标题 2"/>
          <p:cNvSpPr txBox="1">
            <a:spLocks/>
          </p:cNvSpPr>
          <p:nvPr/>
        </p:nvSpPr>
        <p:spPr>
          <a:xfrm>
            <a:off x="7235694" y="3574936"/>
            <a:ext cx="1838537" cy="651720"/>
          </a:xfrm>
          <a:prstGeom prst="rect">
            <a:avLst/>
          </a:prstGeom>
        </p:spPr>
        <p:txBody>
          <a:bodyPr vert="horz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微软雅黑"/>
                <a:cs typeface="+mj-cs"/>
              </a:defRPr>
            </a:lvl1pPr>
          </a:lstStyle>
          <a:p>
            <a:pPr algn="ctr"/>
            <a:r>
              <a:rPr kumimoji="1" lang="en-US" altLang="zh-CN" sz="2667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Part.</a:t>
            </a:r>
            <a:endParaRPr kumimoji="1" lang="zh-CN" altLang="en-US" sz="2667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标题 2"/>
          <p:cNvSpPr txBox="1">
            <a:spLocks/>
          </p:cNvSpPr>
          <p:nvPr/>
        </p:nvSpPr>
        <p:spPr>
          <a:xfrm>
            <a:off x="2794715" y="3884163"/>
            <a:ext cx="3286005" cy="1011592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3200" dirty="0" smtClean="0">
                <a:latin typeface="+mn-lt"/>
                <a:ea typeface="+mn-ea"/>
                <a:cs typeface="+mn-ea"/>
                <a:sym typeface="+mn-lt"/>
              </a:rPr>
              <a:t>成果演示</a:t>
            </a:r>
            <a:endParaRPr kumimoji="1" lang="zh-CN" altLang="en-US" sz="3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标题 2"/>
          <p:cNvSpPr txBox="1">
            <a:spLocks/>
          </p:cNvSpPr>
          <p:nvPr/>
        </p:nvSpPr>
        <p:spPr>
          <a:xfrm>
            <a:off x="8893549" y="2211861"/>
            <a:ext cx="3286005" cy="1011592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3200" dirty="0" smtClean="0">
                <a:latin typeface="+mn-lt"/>
                <a:ea typeface="+mn-ea"/>
                <a:cs typeface="+mn-ea"/>
                <a:sym typeface="+mn-lt"/>
              </a:rPr>
              <a:t>实施推广</a:t>
            </a:r>
            <a:endParaRPr kumimoji="1" lang="zh-CN" altLang="en-US" sz="3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2" name="标题 2"/>
          <p:cNvSpPr txBox="1">
            <a:spLocks/>
          </p:cNvSpPr>
          <p:nvPr/>
        </p:nvSpPr>
        <p:spPr>
          <a:xfrm>
            <a:off x="8893549" y="3884163"/>
            <a:ext cx="3286005" cy="1011592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3200" dirty="0" smtClean="0">
                <a:latin typeface="+mn-lt"/>
                <a:ea typeface="+mn-ea"/>
                <a:cs typeface="+mn-ea"/>
                <a:sym typeface="+mn-lt"/>
              </a:rPr>
              <a:t>未来展望</a:t>
            </a:r>
            <a:endParaRPr kumimoji="1" lang="zh-CN" altLang="en-US" sz="3200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lc="http://schemas.openxmlformats.org/drawingml/2006/lockedCanvas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lc="http://schemas.openxmlformats.org/drawingml/2006/lockedCanvas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6766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 smtClean="0">
                <a:latin typeface="+mn-lt"/>
                <a:ea typeface="+mn-ea"/>
                <a:cs typeface="+mn-ea"/>
                <a:sym typeface="+mn-lt"/>
              </a:rPr>
              <a:t>自动</a:t>
            </a:r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生成基础</a:t>
            </a:r>
            <a:r>
              <a:rPr kumimoji="1" lang="zh-CN" altLang="en-US" sz="2667" dirty="0" smtClean="0">
                <a:latin typeface="+mn-lt"/>
                <a:ea typeface="+mn-ea"/>
                <a:cs typeface="+mn-ea"/>
                <a:sym typeface="+mn-lt"/>
              </a:rPr>
              <a:t>用例</a:t>
            </a:r>
            <a:endParaRPr kumimoji="1" lang="en-US" altLang="zh-CN" sz="2667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íśḻîde"/>
          <p:cNvSpPr/>
          <p:nvPr/>
        </p:nvSpPr>
        <p:spPr bwMode="auto">
          <a:xfrm>
            <a:off x="995035" y="1497637"/>
            <a:ext cx="831102" cy="83131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0" name="ísľiḑé"/>
          <p:cNvSpPr/>
          <p:nvPr/>
        </p:nvSpPr>
        <p:spPr bwMode="auto">
          <a:xfrm>
            <a:off x="995035" y="2574996"/>
            <a:ext cx="831102" cy="831319"/>
          </a:xfrm>
          <a:prstGeom prst="ellipse">
            <a:avLst/>
          </a:prstGeom>
          <a:solidFill>
            <a:srgbClr val="D9D9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1" name="isḻïďê"/>
          <p:cNvSpPr/>
          <p:nvPr/>
        </p:nvSpPr>
        <p:spPr bwMode="auto">
          <a:xfrm>
            <a:off x="990090" y="3666353"/>
            <a:ext cx="831102" cy="83131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2" name="í$1ïḍê"/>
          <p:cNvSpPr txBox="1"/>
          <p:nvPr/>
        </p:nvSpPr>
        <p:spPr>
          <a:xfrm>
            <a:off x="1818789" y="1758904"/>
            <a:ext cx="3040082" cy="720000"/>
          </a:xfrm>
          <a:prstGeom prst="rect">
            <a:avLst/>
          </a:prstGeom>
          <a:noFill/>
        </p:spPr>
        <p:txBody>
          <a:bodyPr wrap="square" lIns="91440" tIns="45720" rIns="91440" bIns="45720"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已导入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YAPI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接口</a:t>
            </a:r>
            <a:endParaRPr lang="en-US" altLang="zh-CN" sz="1400" dirty="0" smtClean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从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YAPI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接口抓取并生成基础测试用例</a:t>
            </a:r>
            <a:endParaRPr lang="en-US" altLang="zh-CN" sz="1400" dirty="0" smtClean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定时任务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手动触发增量生成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iśľîḋe"/>
          <p:cNvSpPr/>
          <p:nvPr/>
        </p:nvSpPr>
        <p:spPr bwMode="auto">
          <a:xfrm>
            <a:off x="998858" y="4724370"/>
            <a:ext cx="831102" cy="831319"/>
          </a:xfrm>
          <a:prstGeom prst="ellipse">
            <a:avLst/>
          </a:prstGeom>
          <a:solidFill>
            <a:srgbClr val="D9D9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4" name="ïṣļîḍè"/>
          <p:cNvSpPr/>
          <p:nvPr/>
        </p:nvSpPr>
        <p:spPr bwMode="auto">
          <a:xfrm>
            <a:off x="6544329" y="4081133"/>
            <a:ext cx="2333363" cy="1760140"/>
          </a:xfrm>
          <a:custGeom>
            <a:avLst/>
            <a:gdLst>
              <a:gd name="T0" fmla="*/ 1038 w 1038"/>
              <a:gd name="T1" fmla="*/ 783 h 783"/>
              <a:gd name="T2" fmla="*/ 0 w 1038"/>
              <a:gd name="T3" fmla="*/ 488 h 783"/>
              <a:gd name="T4" fmla="*/ 0 w 1038"/>
              <a:gd name="T5" fmla="*/ 0 h 783"/>
              <a:gd name="T6" fmla="*/ 1038 w 1038"/>
              <a:gd name="T7" fmla="*/ 294 h 783"/>
              <a:gd name="T8" fmla="*/ 1038 w 1038"/>
              <a:gd name="T9" fmla="*/ 783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783">
                <a:moveTo>
                  <a:pt x="1038" y="783"/>
                </a:moveTo>
                <a:lnTo>
                  <a:pt x="0" y="488"/>
                </a:lnTo>
                <a:lnTo>
                  <a:pt x="0" y="0"/>
                </a:lnTo>
                <a:lnTo>
                  <a:pt x="1038" y="294"/>
                </a:lnTo>
                <a:lnTo>
                  <a:pt x="1038" y="7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íṧḻîďè"/>
          <p:cNvSpPr/>
          <p:nvPr/>
        </p:nvSpPr>
        <p:spPr bwMode="auto">
          <a:xfrm>
            <a:off x="8873196" y="4081133"/>
            <a:ext cx="2331115" cy="1760140"/>
          </a:xfrm>
          <a:custGeom>
            <a:avLst/>
            <a:gdLst>
              <a:gd name="T0" fmla="*/ 1037 w 1037"/>
              <a:gd name="T1" fmla="*/ 488 h 783"/>
              <a:gd name="T2" fmla="*/ 0 w 1037"/>
              <a:gd name="T3" fmla="*/ 783 h 783"/>
              <a:gd name="T4" fmla="*/ 0 w 1037"/>
              <a:gd name="T5" fmla="*/ 294 h 783"/>
              <a:gd name="T6" fmla="*/ 1037 w 1037"/>
              <a:gd name="T7" fmla="*/ 0 h 783"/>
              <a:gd name="T8" fmla="*/ 1037 w 1037"/>
              <a:gd name="T9" fmla="*/ 488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7" h="783">
                <a:moveTo>
                  <a:pt x="1037" y="488"/>
                </a:moveTo>
                <a:lnTo>
                  <a:pt x="0" y="783"/>
                </a:lnTo>
                <a:lnTo>
                  <a:pt x="0" y="294"/>
                </a:lnTo>
                <a:lnTo>
                  <a:pt x="1037" y="0"/>
                </a:lnTo>
                <a:lnTo>
                  <a:pt x="1037" y="48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ïSļïdé"/>
          <p:cNvSpPr/>
          <p:nvPr/>
        </p:nvSpPr>
        <p:spPr bwMode="auto">
          <a:xfrm>
            <a:off x="6544329" y="3404502"/>
            <a:ext cx="4659982" cy="1337526"/>
          </a:xfrm>
          <a:custGeom>
            <a:avLst/>
            <a:gdLst>
              <a:gd name="T0" fmla="*/ 2073 w 2073"/>
              <a:gd name="T1" fmla="*/ 301 h 595"/>
              <a:gd name="T2" fmla="*/ 1036 w 2073"/>
              <a:gd name="T3" fmla="*/ 595 h 595"/>
              <a:gd name="T4" fmla="*/ 0 w 2073"/>
              <a:gd name="T5" fmla="*/ 301 h 595"/>
              <a:gd name="T6" fmla="*/ 0 w 2073"/>
              <a:gd name="T7" fmla="*/ 295 h 595"/>
              <a:gd name="T8" fmla="*/ 1038 w 2073"/>
              <a:gd name="T9" fmla="*/ 0 h 595"/>
              <a:gd name="T10" fmla="*/ 2073 w 2073"/>
              <a:gd name="T11" fmla="*/ 295 h 595"/>
              <a:gd name="T12" fmla="*/ 2073 w 2073"/>
              <a:gd name="T13" fmla="*/ 301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73" h="595">
                <a:moveTo>
                  <a:pt x="2073" y="301"/>
                </a:moveTo>
                <a:lnTo>
                  <a:pt x="1036" y="595"/>
                </a:lnTo>
                <a:lnTo>
                  <a:pt x="0" y="301"/>
                </a:lnTo>
                <a:lnTo>
                  <a:pt x="0" y="295"/>
                </a:lnTo>
                <a:lnTo>
                  <a:pt x="1038" y="0"/>
                </a:lnTo>
                <a:lnTo>
                  <a:pt x="2073" y="295"/>
                </a:lnTo>
                <a:lnTo>
                  <a:pt x="2073" y="30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ïṩľiḓe"/>
          <p:cNvSpPr/>
          <p:nvPr/>
        </p:nvSpPr>
        <p:spPr bwMode="auto">
          <a:xfrm>
            <a:off x="7095075" y="3168468"/>
            <a:ext cx="1778121" cy="1344270"/>
          </a:xfrm>
          <a:custGeom>
            <a:avLst/>
            <a:gdLst>
              <a:gd name="T0" fmla="*/ 791 w 791"/>
              <a:gd name="T1" fmla="*/ 598 h 598"/>
              <a:gd name="T2" fmla="*/ 0 w 791"/>
              <a:gd name="T3" fmla="*/ 373 h 598"/>
              <a:gd name="T4" fmla="*/ 0 w 791"/>
              <a:gd name="T5" fmla="*/ 0 h 598"/>
              <a:gd name="T6" fmla="*/ 791 w 791"/>
              <a:gd name="T7" fmla="*/ 224 h 598"/>
              <a:gd name="T8" fmla="*/ 791 w 791"/>
              <a:gd name="T9" fmla="*/ 598 h 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1" h="598">
                <a:moveTo>
                  <a:pt x="791" y="598"/>
                </a:moveTo>
                <a:lnTo>
                  <a:pt x="0" y="373"/>
                </a:lnTo>
                <a:lnTo>
                  <a:pt x="0" y="0"/>
                </a:lnTo>
                <a:lnTo>
                  <a:pt x="791" y="224"/>
                </a:lnTo>
                <a:lnTo>
                  <a:pt x="791" y="59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ís1ïḋè"/>
          <p:cNvSpPr/>
          <p:nvPr/>
        </p:nvSpPr>
        <p:spPr bwMode="auto">
          <a:xfrm>
            <a:off x="8873196" y="3168468"/>
            <a:ext cx="1780369" cy="1344270"/>
          </a:xfrm>
          <a:custGeom>
            <a:avLst/>
            <a:gdLst>
              <a:gd name="T0" fmla="*/ 792 w 792"/>
              <a:gd name="T1" fmla="*/ 373 h 598"/>
              <a:gd name="T2" fmla="*/ 0 w 792"/>
              <a:gd name="T3" fmla="*/ 598 h 598"/>
              <a:gd name="T4" fmla="*/ 0 w 792"/>
              <a:gd name="T5" fmla="*/ 224 h 598"/>
              <a:gd name="T6" fmla="*/ 792 w 792"/>
              <a:gd name="T7" fmla="*/ 0 h 598"/>
              <a:gd name="T8" fmla="*/ 792 w 792"/>
              <a:gd name="T9" fmla="*/ 373 h 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2" h="598">
                <a:moveTo>
                  <a:pt x="792" y="373"/>
                </a:moveTo>
                <a:lnTo>
                  <a:pt x="0" y="598"/>
                </a:lnTo>
                <a:lnTo>
                  <a:pt x="0" y="224"/>
                </a:lnTo>
                <a:lnTo>
                  <a:pt x="792" y="0"/>
                </a:lnTo>
                <a:lnTo>
                  <a:pt x="792" y="37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í$liḍe"/>
          <p:cNvSpPr/>
          <p:nvPr/>
        </p:nvSpPr>
        <p:spPr bwMode="auto">
          <a:xfrm>
            <a:off x="7095075" y="2651441"/>
            <a:ext cx="3558491" cy="1020566"/>
          </a:xfrm>
          <a:custGeom>
            <a:avLst/>
            <a:gdLst>
              <a:gd name="T0" fmla="*/ 1583 w 1583"/>
              <a:gd name="T1" fmla="*/ 230 h 454"/>
              <a:gd name="T2" fmla="*/ 791 w 1583"/>
              <a:gd name="T3" fmla="*/ 454 h 454"/>
              <a:gd name="T4" fmla="*/ 0 w 1583"/>
              <a:gd name="T5" fmla="*/ 230 h 454"/>
              <a:gd name="T6" fmla="*/ 0 w 1583"/>
              <a:gd name="T7" fmla="*/ 225 h 454"/>
              <a:gd name="T8" fmla="*/ 791 w 1583"/>
              <a:gd name="T9" fmla="*/ 0 h 454"/>
              <a:gd name="T10" fmla="*/ 1583 w 1583"/>
              <a:gd name="T11" fmla="*/ 225 h 454"/>
              <a:gd name="T12" fmla="*/ 1583 w 1583"/>
              <a:gd name="T13" fmla="*/ 230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83" h="454">
                <a:moveTo>
                  <a:pt x="1583" y="230"/>
                </a:moveTo>
                <a:lnTo>
                  <a:pt x="791" y="454"/>
                </a:lnTo>
                <a:lnTo>
                  <a:pt x="0" y="230"/>
                </a:lnTo>
                <a:lnTo>
                  <a:pt x="0" y="225"/>
                </a:lnTo>
                <a:lnTo>
                  <a:pt x="791" y="0"/>
                </a:lnTo>
                <a:lnTo>
                  <a:pt x="1583" y="225"/>
                </a:lnTo>
                <a:lnTo>
                  <a:pt x="1583" y="2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ïšlïḑe"/>
          <p:cNvSpPr/>
          <p:nvPr/>
        </p:nvSpPr>
        <p:spPr bwMode="auto">
          <a:xfrm>
            <a:off x="7528927" y="2437887"/>
            <a:ext cx="1355509" cy="1022814"/>
          </a:xfrm>
          <a:custGeom>
            <a:avLst/>
            <a:gdLst>
              <a:gd name="T0" fmla="*/ 603 w 603"/>
              <a:gd name="T1" fmla="*/ 455 h 455"/>
              <a:gd name="T2" fmla="*/ 0 w 603"/>
              <a:gd name="T3" fmla="*/ 284 h 455"/>
              <a:gd name="T4" fmla="*/ 0 w 603"/>
              <a:gd name="T5" fmla="*/ 0 h 455"/>
              <a:gd name="T6" fmla="*/ 603 w 603"/>
              <a:gd name="T7" fmla="*/ 171 h 455"/>
              <a:gd name="T8" fmla="*/ 603 w 603"/>
              <a:gd name="T9" fmla="*/ 455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3" h="455">
                <a:moveTo>
                  <a:pt x="603" y="455"/>
                </a:moveTo>
                <a:lnTo>
                  <a:pt x="0" y="284"/>
                </a:lnTo>
                <a:lnTo>
                  <a:pt x="0" y="0"/>
                </a:lnTo>
                <a:lnTo>
                  <a:pt x="603" y="171"/>
                </a:lnTo>
                <a:lnTo>
                  <a:pt x="603" y="4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iśľiḓe"/>
          <p:cNvSpPr/>
          <p:nvPr/>
        </p:nvSpPr>
        <p:spPr bwMode="auto">
          <a:xfrm>
            <a:off x="8882188" y="2437887"/>
            <a:ext cx="1355509" cy="1022814"/>
          </a:xfrm>
          <a:custGeom>
            <a:avLst/>
            <a:gdLst>
              <a:gd name="T0" fmla="*/ 603 w 603"/>
              <a:gd name="T1" fmla="*/ 284 h 455"/>
              <a:gd name="T2" fmla="*/ 0 w 603"/>
              <a:gd name="T3" fmla="*/ 455 h 455"/>
              <a:gd name="T4" fmla="*/ 0 w 603"/>
              <a:gd name="T5" fmla="*/ 171 h 455"/>
              <a:gd name="T6" fmla="*/ 603 w 603"/>
              <a:gd name="T7" fmla="*/ 0 h 455"/>
              <a:gd name="T8" fmla="*/ 603 w 603"/>
              <a:gd name="T9" fmla="*/ 284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3" h="455">
                <a:moveTo>
                  <a:pt x="603" y="284"/>
                </a:moveTo>
                <a:lnTo>
                  <a:pt x="0" y="455"/>
                </a:lnTo>
                <a:lnTo>
                  <a:pt x="0" y="171"/>
                </a:lnTo>
                <a:lnTo>
                  <a:pt x="603" y="0"/>
                </a:lnTo>
                <a:lnTo>
                  <a:pt x="603" y="28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2" name="î$ḷiďê"/>
          <p:cNvSpPr/>
          <p:nvPr/>
        </p:nvSpPr>
        <p:spPr bwMode="auto">
          <a:xfrm>
            <a:off x="7528927" y="2044497"/>
            <a:ext cx="2708769" cy="777788"/>
          </a:xfrm>
          <a:custGeom>
            <a:avLst/>
            <a:gdLst>
              <a:gd name="T0" fmla="*/ 1205 w 1205"/>
              <a:gd name="T1" fmla="*/ 175 h 346"/>
              <a:gd name="T2" fmla="*/ 602 w 1205"/>
              <a:gd name="T3" fmla="*/ 346 h 346"/>
              <a:gd name="T4" fmla="*/ 0 w 1205"/>
              <a:gd name="T5" fmla="*/ 175 h 346"/>
              <a:gd name="T6" fmla="*/ 0 w 1205"/>
              <a:gd name="T7" fmla="*/ 171 h 346"/>
              <a:gd name="T8" fmla="*/ 603 w 1205"/>
              <a:gd name="T9" fmla="*/ 0 h 346"/>
              <a:gd name="T10" fmla="*/ 1205 w 1205"/>
              <a:gd name="T11" fmla="*/ 171 h 346"/>
              <a:gd name="T12" fmla="*/ 1205 w 1205"/>
              <a:gd name="T13" fmla="*/ 175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05" h="346">
                <a:moveTo>
                  <a:pt x="1205" y="175"/>
                </a:moveTo>
                <a:lnTo>
                  <a:pt x="602" y="346"/>
                </a:lnTo>
                <a:lnTo>
                  <a:pt x="0" y="175"/>
                </a:lnTo>
                <a:lnTo>
                  <a:pt x="0" y="171"/>
                </a:lnTo>
                <a:lnTo>
                  <a:pt x="603" y="0"/>
                </a:lnTo>
                <a:lnTo>
                  <a:pt x="1205" y="171"/>
                </a:lnTo>
                <a:lnTo>
                  <a:pt x="1205" y="1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îŝḻíde"/>
          <p:cNvSpPr/>
          <p:nvPr/>
        </p:nvSpPr>
        <p:spPr bwMode="auto">
          <a:xfrm>
            <a:off x="7926813" y="1914116"/>
            <a:ext cx="957623" cy="721590"/>
          </a:xfrm>
          <a:custGeom>
            <a:avLst/>
            <a:gdLst>
              <a:gd name="T0" fmla="*/ 426 w 426"/>
              <a:gd name="T1" fmla="*/ 321 h 321"/>
              <a:gd name="T2" fmla="*/ 0 w 426"/>
              <a:gd name="T3" fmla="*/ 201 h 321"/>
              <a:gd name="T4" fmla="*/ 0 w 426"/>
              <a:gd name="T5" fmla="*/ 0 h 321"/>
              <a:gd name="T6" fmla="*/ 426 w 426"/>
              <a:gd name="T7" fmla="*/ 121 h 321"/>
              <a:gd name="T8" fmla="*/ 426 w 426"/>
              <a:gd name="T9" fmla="*/ 321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6" h="321">
                <a:moveTo>
                  <a:pt x="426" y="321"/>
                </a:moveTo>
                <a:lnTo>
                  <a:pt x="0" y="201"/>
                </a:lnTo>
                <a:lnTo>
                  <a:pt x="0" y="0"/>
                </a:lnTo>
                <a:lnTo>
                  <a:pt x="426" y="121"/>
                </a:lnTo>
                <a:lnTo>
                  <a:pt x="426" y="32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íṥļîḍé"/>
          <p:cNvSpPr/>
          <p:nvPr/>
        </p:nvSpPr>
        <p:spPr bwMode="auto">
          <a:xfrm>
            <a:off x="8884436" y="1914116"/>
            <a:ext cx="955375" cy="721590"/>
          </a:xfrm>
          <a:custGeom>
            <a:avLst/>
            <a:gdLst>
              <a:gd name="T0" fmla="*/ 425 w 425"/>
              <a:gd name="T1" fmla="*/ 201 h 321"/>
              <a:gd name="T2" fmla="*/ 0 w 425"/>
              <a:gd name="T3" fmla="*/ 321 h 321"/>
              <a:gd name="T4" fmla="*/ 0 w 425"/>
              <a:gd name="T5" fmla="*/ 121 h 321"/>
              <a:gd name="T6" fmla="*/ 425 w 425"/>
              <a:gd name="T7" fmla="*/ 0 h 321"/>
              <a:gd name="T8" fmla="*/ 425 w 425"/>
              <a:gd name="T9" fmla="*/ 201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" h="321">
                <a:moveTo>
                  <a:pt x="425" y="201"/>
                </a:moveTo>
                <a:lnTo>
                  <a:pt x="0" y="321"/>
                </a:lnTo>
                <a:lnTo>
                  <a:pt x="0" y="121"/>
                </a:lnTo>
                <a:lnTo>
                  <a:pt x="425" y="0"/>
                </a:lnTo>
                <a:lnTo>
                  <a:pt x="425" y="201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ïšḷîďè"/>
          <p:cNvSpPr/>
          <p:nvPr/>
        </p:nvSpPr>
        <p:spPr bwMode="auto">
          <a:xfrm>
            <a:off x="7926813" y="1637619"/>
            <a:ext cx="1912998" cy="548498"/>
          </a:xfrm>
          <a:custGeom>
            <a:avLst/>
            <a:gdLst>
              <a:gd name="T0" fmla="*/ 851 w 851"/>
              <a:gd name="T1" fmla="*/ 123 h 244"/>
              <a:gd name="T2" fmla="*/ 426 w 851"/>
              <a:gd name="T3" fmla="*/ 244 h 244"/>
              <a:gd name="T4" fmla="*/ 0 w 851"/>
              <a:gd name="T5" fmla="*/ 123 h 244"/>
              <a:gd name="T6" fmla="*/ 0 w 851"/>
              <a:gd name="T7" fmla="*/ 120 h 244"/>
              <a:gd name="T8" fmla="*/ 426 w 851"/>
              <a:gd name="T9" fmla="*/ 0 h 244"/>
              <a:gd name="T10" fmla="*/ 851 w 851"/>
              <a:gd name="T11" fmla="*/ 120 h 244"/>
              <a:gd name="T12" fmla="*/ 851 w 851"/>
              <a:gd name="T13" fmla="*/ 123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1" h="244">
                <a:moveTo>
                  <a:pt x="851" y="123"/>
                </a:moveTo>
                <a:lnTo>
                  <a:pt x="426" y="244"/>
                </a:lnTo>
                <a:lnTo>
                  <a:pt x="0" y="123"/>
                </a:lnTo>
                <a:lnTo>
                  <a:pt x="0" y="120"/>
                </a:lnTo>
                <a:lnTo>
                  <a:pt x="426" y="0"/>
                </a:lnTo>
                <a:lnTo>
                  <a:pt x="851" y="120"/>
                </a:lnTo>
                <a:lnTo>
                  <a:pt x="851" y="1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p14="http://schemas.microsoft.com/office/powerpoint/2010/main" xmlns:a14="http://schemas.microsoft.com/office/drawing/2010/main" xmlns:ma14="http://schemas.microsoft.com/office/mac/drawingml/2011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26" name="肘形连接符 25"/>
          <p:cNvCxnSpPr>
            <a:stCxn id="12" idx="3"/>
          </p:cNvCxnSpPr>
          <p:nvPr/>
        </p:nvCxnSpPr>
        <p:spPr>
          <a:xfrm flipV="1">
            <a:off x="4858871" y="1914114"/>
            <a:ext cx="3004336" cy="204790"/>
          </a:xfrm>
          <a:prstGeom prst="bentConnector3">
            <a:avLst>
              <a:gd name="adj1" fmla="val 13298"/>
            </a:avLst>
          </a:prstGeom>
          <a:ln>
            <a:solidFill>
              <a:schemeClr val="bg1">
                <a:lumMod val="65000"/>
              </a:schemeClr>
            </a:solidFill>
            <a:prstDash val="dot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30" idx="3"/>
          </p:cNvCxnSpPr>
          <p:nvPr/>
        </p:nvCxnSpPr>
        <p:spPr>
          <a:xfrm flipV="1">
            <a:off x="4867863" y="2457977"/>
            <a:ext cx="2640349" cy="771630"/>
          </a:xfrm>
          <a:prstGeom prst="bentConnector3">
            <a:avLst>
              <a:gd name="adj1" fmla="val 24196"/>
            </a:avLst>
          </a:prstGeom>
          <a:ln>
            <a:solidFill>
              <a:schemeClr val="bg1">
                <a:lumMod val="65000"/>
              </a:schemeClr>
            </a:solidFill>
            <a:prstDash val="dot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/>
          <p:cNvCxnSpPr>
            <a:stCxn id="31" idx="3"/>
          </p:cNvCxnSpPr>
          <p:nvPr/>
        </p:nvCxnSpPr>
        <p:spPr>
          <a:xfrm flipV="1">
            <a:off x="4858871" y="3168466"/>
            <a:ext cx="2241084" cy="1138500"/>
          </a:xfrm>
          <a:prstGeom prst="bentConnector3">
            <a:avLst>
              <a:gd name="adj1" fmla="val 41200"/>
            </a:avLst>
          </a:prstGeom>
          <a:ln>
            <a:solidFill>
              <a:schemeClr val="bg1">
                <a:lumMod val="65000"/>
              </a:schemeClr>
            </a:solidFill>
            <a:prstDash val="dot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2" idx="3"/>
          </p:cNvCxnSpPr>
          <p:nvPr/>
        </p:nvCxnSpPr>
        <p:spPr>
          <a:xfrm flipV="1">
            <a:off x="4858871" y="4090098"/>
            <a:ext cx="1606463" cy="1239148"/>
          </a:xfrm>
          <a:prstGeom prst="bentConnector3">
            <a:avLst>
              <a:gd name="adj1" fmla="val 76786"/>
            </a:avLst>
          </a:prstGeom>
          <a:ln>
            <a:solidFill>
              <a:schemeClr val="bg1">
                <a:lumMod val="65000"/>
              </a:schemeClr>
            </a:solidFill>
            <a:prstDash val="dot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ïśľïḍe"/>
          <p:cNvSpPr txBox="1"/>
          <p:nvPr/>
        </p:nvSpPr>
        <p:spPr>
          <a:xfrm>
            <a:off x="1827780" y="2869607"/>
            <a:ext cx="3040083" cy="720000"/>
          </a:xfrm>
          <a:prstGeom prst="rect">
            <a:avLst/>
          </a:prstGeom>
          <a:noFill/>
        </p:spPr>
        <p:txBody>
          <a:bodyPr wrap="square" lIns="90000" tIns="46800" rIns="90000" bIns="46800"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 err="1" smtClean="0">
                <a:latin typeface="+mn-lt"/>
                <a:ea typeface="+mn-ea"/>
                <a:cs typeface="+mn-ea"/>
                <a:sym typeface="+mn-lt"/>
              </a:rPr>
              <a:t>Dubbo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类接口</a:t>
            </a:r>
            <a:endParaRPr lang="en-US" altLang="zh-CN" sz="1400" dirty="0" smtClean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从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Swagger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抓取并生成基础测试用例</a:t>
            </a:r>
            <a:endParaRPr lang="en-US" altLang="zh-CN" sz="1400" dirty="0" smtClean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定时任务</a:t>
            </a:r>
            <a:r>
              <a:rPr lang="en-US" altLang="zh-CN" sz="1400" dirty="0"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手动触发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增量生成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iśḻiḍe"/>
          <p:cNvSpPr txBox="1"/>
          <p:nvPr/>
        </p:nvSpPr>
        <p:spPr>
          <a:xfrm>
            <a:off x="1818787" y="3946966"/>
            <a:ext cx="3040084" cy="720000"/>
          </a:xfrm>
          <a:prstGeom prst="rect">
            <a:avLst/>
          </a:prstGeom>
          <a:noFill/>
        </p:spPr>
        <p:txBody>
          <a:bodyPr wrap="square" lIns="90000" tIns="46800" rIns="90000" bIns="4680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存量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HTTP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接口有可用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RAP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文档</a:t>
            </a:r>
            <a:endParaRPr lang="en-US" altLang="zh-CN" sz="1400" dirty="0" smtClean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抓取接口数据转换生成基础测试用例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2" name="íSlíḓé"/>
          <p:cNvSpPr txBox="1"/>
          <p:nvPr/>
        </p:nvSpPr>
        <p:spPr>
          <a:xfrm>
            <a:off x="1808877" y="4969246"/>
            <a:ext cx="3049994" cy="720000"/>
          </a:xfrm>
          <a:prstGeom prst="rect">
            <a:avLst/>
          </a:prstGeom>
          <a:noFill/>
        </p:spPr>
        <p:txBody>
          <a:bodyPr wrap="square" lIns="90000" tIns="46800" rIns="90000" bIns="4680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存量</a:t>
            </a:r>
            <a:r>
              <a:rPr lang="en-US" altLang="zh-CN" sz="1400" dirty="0">
                <a:latin typeface="+mn-lt"/>
                <a:ea typeface="+mn-ea"/>
                <a:cs typeface="+mn-ea"/>
                <a:sym typeface="+mn-lt"/>
              </a:rPr>
              <a:t>HTTP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接口无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可用文档</a:t>
            </a:r>
            <a:endParaRPr lang="en-US" altLang="zh-CN" sz="1400" dirty="0" smtClean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通过</a:t>
            </a:r>
            <a:r>
              <a:rPr lang="en-US" altLang="zh-CN" sz="1400" dirty="0" smtClean="0">
                <a:latin typeface="+mn-lt"/>
                <a:ea typeface="+mn-ea"/>
                <a:cs typeface="+mn-ea"/>
                <a:sym typeface="+mn-lt"/>
              </a:rPr>
              <a:t>HAR</a:t>
            </a:r>
            <a:r>
              <a:rPr lang="zh-CN" altLang="en-US" sz="1400" dirty="0" smtClean="0">
                <a:latin typeface="+mn-lt"/>
                <a:ea typeface="+mn-ea"/>
                <a:cs typeface="+mn-ea"/>
                <a:sym typeface="+mn-lt"/>
              </a:rPr>
              <a:t>文件转换生成基础</a:t>
            </a:r>
            <a:r>
              <a:rPr lang="zh-CN" altLang="en-US" sz="1400" dirty="0">
                <a:latin typeface="+mn-lt"/>
                <a:ea typeface="+mn-ea"/>
                <a:cs typeface="+mn-ea"/>
                <a:sym typeface="+mn-lt"/>
              </a:rPr>
              <a:t>测试用例</a:t>
            </a:r>
            <a:endParaRPr lang="en-US" altLang="zh-CN" sz="14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27597" y="4996654"/>
            <a:ext cx="97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smtClean="0">
                <a:latin typeface="+mn-lt"/>
                <a:ea typeface="+mn-ea"/>
                <a:cs typeface="+mn-ea"/>
                <a:sym typeface="+mn-lt"/>
              </a:rPr>
              <a:t>HAR</a:t>
            </a:r>
            <a:endParaRPr lang="zh-CN" altLang="en-US" sz="16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20987" y="3949903"/>
            <a:ext cx="97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smtClean="0">
                <a:latin typeface="+mn-lt"/>
                <a:ea typeface="+mn-ea"/>
                <a:cs typeface="+mn-ea"/>
                <a:sym typeface="+mn-lt"/>
              </a:rPr>
              <a:t>RAP</a:t>
            </a:r>
            <a:endParaRPr lang="zh-CN" altLang="en-US" sz="16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10410" y="2850295"/>
            <a:ext cx="979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latin typeface="+mn-lt"/>
                <a:ea typeface="+mn-ea"/>
                <a:cs typeface="+mn-ea"/>
                <a:sym typeface="+mn-lt"/>
              </a:rPr>
              <a:t>Swagger</a:t>
            </a:r>
            <a:endParaRPr lang="zh-CN" altLang="en-US" sz="14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03195" y="1754846"/>
            <a:ext cx="97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smtClean="0">
                <a:latin typeface="+mn-lt"/>
                <a:ea typeface="+mn-ea"/>
                <a:cs typeface="+mn-ea"/>
                <a:sym typeface="+mn-lt"/>
              </a:rPr>
              <a:t>YAPI</a:t>
            </a:r>
            <a:endParaRPr lang="zh-CN" altLang="en-US" sz="1600" b="1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762974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谢谢"/>
          <p:cNvSpPr txBox="1"/>
          <p:nvPr/>
        </p:nvSpPr>
        <p:spPr>
          <a:xfrm>
            <a:off x="-1" y="3034032"/>
            <a:ext cx="12192001" cy="801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 algn="ctr" defTabSz="914377">
              <a:lnSpc>
                <a:spcPct val="120000"/>
              </a:lnSpc>
              <a:defRPr sz="4200" spc="295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谢谢</a:t>
            </a:r>
          </a:p>
        </p:txBody>
      </p:sp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标题 2"/>
          <p:cNvSpPr txBox="1">
            <a:spLocks/>
          </p:cNvSpPr>
          <p:nvPr/>
        </p:nvSpPr>
        <p:spPr>
          <a:xfrm>
            <a:off x="2833290" y="2861802"/>
            <a:ext cx="7073548" cy="1473877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6000" dirty="0">
                <a:latin typeface="+mn-lt"/>
                <a:ea typeface="+mn-ea"/>
                <a:cs typeface="+mn-ea"/>
                <a:sym typeface="+mn-lt"/>
              </a:rPr>
              <a:t>方案演进</a:t>
            </a:r>
            <a:endParaRPr kumimoji="1" lang="en-US" altLang="zh-CN" sz="6000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组 8"/>
          <p:cNvGrpSpPr/>
          <p:nvPr/>
        </p:nvGrpSpPr>
        <p:grpSpPr>
          <a:xfrm>
            <a:off x="497376" y="2342487"/>
            <a:ext cx="1838539" cy="1373685"/>
            <a:chOff x="478538" y="1221300"/>
            <a:chExt cx="1378904" cy="1030264"/>
          </a:xfrm>
        </p:grpSpPr>
        <p:sp>
          <p:nvSpPr>
            <p:cNvPr id="10" name="标题 2"/>
            <p:cNvSpPr txBox="1">
              <a:spLocks/>
            </p:cNvSpPr>
            <p:nvPr/>
          </p:nvSpPr>
          <p:spPr>
            <a:xfrm>
              <a:off x="478539" y="1492870"/>
              <a:ext cx="1378903" cy="758694"/>
            </a:xfrm>
            <a:prstGeom prst="rect">
              <a:avLst/>
            </a:prstGeom>
          </p:spPr>
          <p:txBody>
            <a:bodyPr vert="horz"/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微软雅黑"/>
                  <a:cs typeface="+mj-cs"/>
                </a:defRPr>
              </a:lvl1pPr>
            </a:lstStyle>
            <a:p>
              <a:pPr algn="ctr"/>
              <a:r>
                <a:rPr kumimoji="1" lang="en-US" altLang="zh-CN" sz="8000" dirty="0">
                  <a:solidFill>
                    <a:srgbClr val="804D01"/>
                  </a:solidFill>
                  <a:latin typeface="+mn-lt"/>
                  <a:ea typeface="+mn-ea"/>
                  <a:cs typeface="+mn-ea"/>
                  <a:sym typeface="+mn-lt"/>
                </a:rPr>
                <a:t>01</a:t>
              </a:r>
              <a:endParaRPr kumimoji="1" lang="zh-CN" altLang="en-US" sz="8000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标题 2"/>
            <p:cNvSpPr txBox="1">
              <a:spLocks/>
            </p:cNvSpPr>
            <p:nvPr/>
          </p:nvSpPr>
          <p:spPr>
            <a:xfrm>
              <a:off x="478538" y="1221300"/>
              <a:ext cx="1378903" cy="488790"/>
            </a:xfrm>
            <a:prstGeom prst="rect">
              <a:avLst/>
            </a:prstGeom>
          </p:spPr>
          <p:txBody>
            <a:bodyPr vert="horz"/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微软雅黑"/>
                  <a:cs typeface="+mj-cs"/>
                </a:defRPr>
              </a:lvl1pPr>
            </a:lstStyle>
            <a:p>
              <a:pPr algn="ctr"/>
              <a:r>
                <a:rPr kumimoji="1" lang="en-US" altLang="zh-CN" sz="2667" dirty="0">
                  <a:solidFill>
                    <a:srgbClr val="804D01"/>
                  </a:solidFill>
                  <a:latin typeface="+mn-lt"/>
                  <a:ea typeface="+mn-ea"/>
                  <a:cs typeface="+mn-ea"/>
                  <a:sym typeface="+mn-lt"/>
                </a:rPr>
                <a:t>Part.</a:t>
              </a:r>
              <a:endParaRPr kumimoji="1" lang="zh-CN" altLang="en-US" sz="2667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482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:lc="http://schemas.openxmlformats.org/drawingml/2006/lockedCanvas" xmlns:a16="http://schemas.microsoft.com/office/drawing/2014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:lc="http://schemas.openxmlformats.org/drawingml/2006/lockedCanvas" xmlns:a16="http://schemas.microsoft.com/office/drawing/2014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îsļíḋe">
            <a:extLst>
              <a:ext uri="{FF2B5EF4-FFF2-40B4-BE49-F238E27FC236}">
                <a16:creationId xmlns:a16="http://schemas.microsoft.com/office/drawing/2014/main" id="{21074E59-9756-4DC5-929E-AC8336F5639A}"/>
              </a:ext>
            </a:extLst>
          </p:cNvPr>
          <p:cNvSpPr/>
          <p:nvPr/>
        </p:nvSpPr>
        <p:spPr bwMode="auto">
          <a:xfrm rot="615054">
            <a:off x="421931" y="3389549"/>
            <a:ext cx="9814932" cy="2850914"/>
          </a:xfrm>
          <a:custGeom>
            <a:avLst/>
            <a:gdLst>
              <a:gd name="T0" fmla="*/ 0 w 1296"/>
              <a:gd name="T1" fmla="*/ 421 h 439"/>
              <a:gd name="T2" fmla="*/ 61 w 1296"/>
              <a:gd name="T3" fmla="*/ 427 h 439"/>
              <a:gd name="T4" fmla="*/ 221 w 1296"/>
              <a:gd name="T5" fmla="*/ 433 h 439"/>
              <a:gd name="T6" fmla="*/ 447 w 1296"/>
              <a:gd name="T7" fmla="*/ 422 h 439"/>
              <a:gd name="T8" fmla="*/ 573 w 1296"/>
              <a:gd name="T9" fmla="*/ 404 h 439"/>
              <a:gd name="T10" fmla="*/ 702 w 1296"/>
              <a:gd name="T11" fmla="*/ 377 h 439"/>
              <a:gd name="T12" fmla="*/ 828 w 1296"/>
              <a:gd name="T13" fmla="*/ 338 h 439"/>
              <a:gd name="T14" fmla="*/ 944 w 1296"/>
              <a:gd name="T15" fmla="*/ 288 h 439"/>
              <a:gd name="T16" fmla="*/ 1047 w 1296"/>
              <a:gd name="T17" fmla="*/ 229 h 439"/>
              <a:gd name="T18" fmla="*/ 1131 w 1296"/>
              <a:gd name="T19" fmla="*/ 165 h 439"/>
              <a:gd name="T20" fmla="*/ 1195 w 1296"/>
              <a:gd name="T21" fmla="*/ 102 h 439"/>
              <a:gd name="T22" fmla="*/ 1219 w 1296"/>
              <a:gd name="T23" fmla="*/ 74 h 439"/>
              <a:gd name="T24" fmla="*/ 1239 w 1296"/>
              <a:gd name="T25" fmla="*/ 50 h 439"/>
              <a:gd name="T26" fmla="*/ 1253 w 1296"/>
              <a:gd name="T27" fmla="*/ 29 h 439"/>
              <a:gd name="T28" fmla="*/ 1264 w 1296"/>
              <a:gd name="T29" fmla="*/ 13 h 439"/>
              <a:gd name="T30" fmla="*/ 1272 w 1296"/>
              <a:gd name="T31" fmla="*/ 0 h 439"/>
              <a:gd name="T32" fmla="*/ 1296 w 1296"/>
              <a:gd name="T33" fmla="*/ 16 h 439"/>
              <a:gd name="T34" fmla="*/ 1287 w 1296"/>
              <a:gd name="T35" fmla="*/ 29 h 439"/>
              <a:gd name="T36" fmla="*/ 1276 w 1296"/>
              <a:gd name="T37" fmla="*/ 45 h 439"/>
              <a:gd name="T38" fmla="*/ 1260 w 1296"/>
              <a:gd name="T39" fmla="*/ 66 h 439"/>
              <a:gd name="T40" fmla="*/ 1239 w 1296"/>
              <a:gd name="T41" fmla="*/ 91 h 439"/>
              <a:gd name="T42" fmla="*/ 1213 w 1296"/>
              <a:gd name="T43" fmla="*/ 120 h 439"/>
              <a:gd name="T44" fmla="*/ 1146 w 1296"/>
              <a:gd name="T45" fmla="*/ 183 h 439"/>
              <a:gd name="T46" fmla="*/ 1058 w 1296"/>
              <a:gd name="T47" fmla="*/ 247 h 439"/>
              <a:gd name="T48" fmla="*/ 953 w 1296"/>
              <a:gd name="T49" fmla="*/ 305 h 439"/>
              <a:gd name="T50" fmla="*/ 833 w 1296"/>
              <a:gd name="T51" fmla="*/ 354 h 439"/>
              <a:gd name="T52" fmla="*/ 706 w 1296"/>
              <a:gd name="T53" fmla="*/ 390 h 439"/>
              <a:gd name="T54" fmla="*/ 575 w 1296"/>
              <a:gd name="T55" fmla="*/ 415 h 439"/>
              <a:gd name="T56" fmla="*/ 448 w 1296"/>
              <a:gd name="T57" fmla="*/ 430 h 439"/>
              <a:gd name="T58" fmla="*/ 221 w 1296"/>
              <a:gd name="T59" fmla="*/ 437 h 439"/>
              <a:gd name="T60" fmla="*/ 60 w 1296"/>
              <a:gd name="T61" fmla="*/ 428 h 439"/>
              <a:gd name="T62" fmla="*/ 0 w 1296"/>
              <a:gd name="T63" fmla="*/ 421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96" h="439">
                <a:moveTo>
                  <a:pt x="0" y="421"/>
                </a:moveTo>
                <a:cubicBezTo>
                  <a:pt x="0" y="421"/>
                  <a:pt x="22" y="424"/>
                  <a:pt x="61" y="427"/>
                </a:cubicBezTo>
                <a:cubicBezTo>
                  <a:pt x="99" y="430"/>
                  <a:pt x="154" y="433"/>
                  <a:pt x="221" y="433"/>
                </a:cubicBezTo>
                <a:cubicBezTo>
                  <a:pt x="287" y="433"/>
                  <a:pt x="365" y="430"/>
                  <a:pt x="447" y="422"/>
                </a:cubicBezTo>
                <a:cubicBezTo>
                  <a:pt x="488" y="417"/>
                  <a:pt x="531" y="412"/>
                  <a:pt x="573" y="404"/>
                </a:cubicBezTo>
                <a:cubicBezTo>
                  <a:pt x="616" y="397"/>
                  <a:pt x="660" y="388"/>
                  <a:pt x="702" y="377"/>
                </a:cubicBezTo>
                <a:cubicBezTo>
                  <a:pt x="745" y="366"/>
                  <a:pt x="787" y="353"/>
                  <a:pt x="828" y="338"/>
                </a:cubicBezTo>
                <a:cubicBezTo>
                  <a:pt x="868" y="323"/>
                  <a:pt x="907" y="306"/>
                  <a:pt x="944" y="288"/>
                </a:cubicBezTo>
                <a:cubicBezTo>
                  <a:pt x="981" y="269"/>
                  <a:pt x="1015" y="249"/>
                  <a:pt x="1047" y="229"/>
                </a:cubicBezTo>
                <a:cubicBezTo>
                  <a:pt x="1078" y="208"/>
                  <a:pt x="1106" y="186"/>
                  <a:pt x="1131" y="165"/>
                </a:cubicBezTo>
                <a:cubicBezTo>
                  <a:pt x="1156" y="143"/>
                  <a:pt x="1177" y="122"/>
                  <a:pt x="1195" y="102"/>
                </a:cubicBezTo>
                <a:cubicBezTo>
                  <a:pt x="1204" y="93"/>
                  <a:pt x="1212" y="83"/>
                  <a:pt x="1219" y="74"/>
                </a:cubicBezTo>
                <a:cubicBezTo>
                  <a:pt x="1226" y="65"/>
                  <a:pt x="1233" y="57"/>
                  <a:pt x="1239" y="50"/>
                </a:cubicBezTo>
                <a:cubicBezTo>
                  <a:pt x="1244" y="42"/>
                  <a:pt x="1249" y="35"/>
                  <a:pt x="1253" y="29"/>
                </a:cubicBezTo>
                <a:cubicBezTo>
                  <a:pt x="1258" y="23"/>
                  <a:pt x="1261" y="18"/>
                  <a:pt x="1264" y="13"/>
                </a:cubicBezTo>
                <a:cubicBezTo>
                  <a:pt x="1270" y="5"/>
                  <a:pt x="1272" y="0"/>
                  <a:pt x="1272" y="0"/>
                </a:cubicBezTo>
                <a:cubicBezTo>
                  <a:pt x="1296" y="16"/>
                  <a:pt x="1296" y="16"/>
                  <a:pt x="1296" y="16"/>
                </a:cubicBezTo>
                <a:cubicBezTo>
                  <a:pt x="1296" y="16"/>
                  <a:pt x="1293" y="20"/>
                  <a:pt x="1287" y="29"/>
                </a:cubicBezTo>
                <a:cubicBezTo>
                  <a:pt x="1284" y="33"/>
                  <a:pt x="1280" y="39"/>
                  <a:pt x="1276" y="45"/>
                </a:cubicBezTo>
                <a:cubicBezTo>
                  <a:pt x="1271" y="51"/>
                  <a:pt x="1266" y="58"/>
                  <a:pt x="1260" y="66"/>
                </a:cubicBezTo>
                <a:cubicBezTo>
                  <a:pt x="1254" y="73"/>
                  <a:pt x="1247" y="82"/>
                  <a:pt x="1239" y="91"/>
                </a:cubicBezTo>
                <a:cubicBezTo>
                  <a:pt x="1231" y="100"/>
                  <a:pt x="1223" y="110"/>
                  <a:pt x="1213" y="120"/>
                </a:cubicBezTo>
                <a:cubicBezTo>
                  <a:pt x="1195" y="140"/>
                  <a:pt x="1172" y="161"/>
                  <a:pt x="1146" y="183"/>
                </a:cubicBezTo>
                <a:cubicBezTo>
                  <a:pt x="1120" y="204"/>
                  <a:pt x="1091" y="226"/>
                  <a:pt x="1058" y="247"/>
                </a:cubicBezTo>
                <a:cubicBezTo>
                  <a:pt x="1026" y="267"/>
                  <a:pt x="990" y="287"/>
                  <a:pt x="953" y="305"/>
                </a:cubicBezTo>
                <a:cubicBezTo>
                  <a:pt x="915" y="323"/>
                  <a:pt x="875" y="339"/>
                  <a:pt x="833" y="354"/>
                </a:cubicBezTo>
                <a:cubicBezTo>
                  <a:pt x="792" y="368"/>
                  <a:pt x="749" y="380"/>
                  <a:pt x="706" y="390"/>
                </a:cubicBezTo>
                <a:cubicBezTo>
                  <a:pt x="662" y="401"/>
                  <a:pt x="619" y="409"/>
                  <a:pt x="575" y="415"/>
                </a:cubicBezTo>
                <a:cubicBezTo>
                  <a:pt x="532" y="422"/>
                  <a:pt x="489" y="427"/>
                  <a:pt x="448" y="430"/>
                </a:cubicBezTo>
                <a:cubicBezTo>
                  <a:pt x="365" y="437"/>
                  <a:pt x="287" y="439"/>
                  <a:pt x="221" y="437"/>
                </a:cubicBezTo>
                <a:cubicBezTo>
                  <a:pt x="154" y="436"/>
                  <a:pt x="99" y="432"/>
                  <a:pt x="60" y="428"/>
                </a:cubicBezTo>
                <a:cubicBezTo>
                  <a:pt x="22" y="424"/>
                  <a:pt x="0" y="421"/>
                  <a:pt x="0" y="421"/>
                </a:cubicBezTo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  <a:normAutofit/>
          </a:bodyPr>
          <a:lstStyle/>
          <a:p>
            <a:endParaRPr lang="en-US" sz="1351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îṩlíďé">
            <a:extLst>
              <a:ext uri="{FF2B5EF4-FFF2-40B4-BE49-F238E27FC236}">
                <a16:creationId xmlns:a16="http://schemas.microsoft.com/office/drawing/2014/main" id="{DFC10303-9E0A-455B-B686-DCD9BB0E4508}"/>
              </a:ext>
            </a:extLst>
          </p:cNvPr>
          <p:cNvGrpSpPr/>
          <p:nvPr/>
        </p:nvGrpSpPr>
        <p:grpSpPr>
          <a:xfrm rot="7798">
            <a:off x="9583199" y="2754969"/>
            <a:ext cx="2091881" cy="2101701"/>
            <a:chOff x="7659605" y="1304764"/>
            <a:chExt cx="2454599" cy="2466123"/>
          </a:xfrm>
        </p:grpSpPr>
        <p:sp>
          <p:nvSpPr>
            <p:cNvPr id="10" name="íSlïďé">
              <a:extLst>
                <a:ext uri="{FF2B5EF4-FFF2-40B4-BE49-F238E27FC236}">
                  <a16:creationId xmlns:a16="http://schemas.microsoft.com/office/drawing/2014/main" id="{9999918F-1A43-4961-AB4E-DCA234EFE7ED}"/>
                </a:ext>
              </a:extLst>
            </p:cNvPr>
            <p:cNvSpPr/>
            <p:nvPr/>
          </p:nvSpPr>
          <p:spPr bwMode="auto">
            <a:xfrm>
              <a:off x="7659605" y="2994942"/>
              <a:ext cx="774024" cy="775945"/>
            </a:xfrm>
            <a:custGeom>
              <a:avLst/>
              <a:gdLst>
                <a:gd name="T0" fmla="*/ 200 w 200"/>
                <a:gd name="T1" fmla="*/ 88 h 200"/>
                <a:gd name="T2" fmla="*/ 177 w 200"/>
                <a:gd name="T3" fmla="*/ 24 h 200"/>
                <a:gd name="T4" fmla="*/ 111 w 200"/>
                <a:gd name="T5" fmla="*/ 0 h 200"/>
                <a:gd name="T6" fmla="*/ 8 w 200"/>
                <a:gd name="T7" fmla="*/ 103 h 200"/>
                <a:gd name="T8" fmla="*/ 41 w 200"/>
                <a:gd name="T9" fmla="*/ 81 h 200"/>
                <a:gd name="T10" fmla="*/ 8 w 200"/>
                <a:gd name="T11" fmla="*/ 193 h 200"/>
                <a:gd name="T12" fmla="*/ 119 w 200"/>
                <a:gd name="T13" fmla="*/ 159 h 200"/>
                <a:gd name="T14" fmla="*/ 96 w 200"/>
                <a:gd name="T15" fmla="*/ 192 h 200"/>
                <a:gd name="T16" fmla="*/ 200 w 200"/>
                <a:gd name="T17" fmla="*/ 88 h 200"/>
                <a:gd name="T18" fmla="*/ 122 w 200"/>
                <a:gd name="T19" fmla="*/ 135 h 200"/>
                <a:gd name="T20" fmla="*/ 137 w 200"/>
                <a:gd name="T21" fmla="*/ 114 h 200"/>
                <a:gd name="T22" fmla="*/ 65 w 200"/>
                <a:gd name="T23" fmla="*/ 136 h 200"/>
                <a:gd name="T24" fmla="*/ 86 w 200"/>
                <a:gd name="T25" fmla="*/ 64 h 200"/>
                <a:gd name="T26" fmla="*/ 65 w 200"/>
                <a:gd name="T27" fmla="*/ 78 h 200"/>
                <a:gd name="T28" fmla="*/ 132 w 200"/>
                <a:gd name="T29" fmla="*/ 11 h 200"/>
                <a:gd name="T30" fmla="*/ 174 w 200"/>
                <a:gd name="T31" fmla="*/ 27 h 200"/>
                <a:gd name="T32" fmla="*/ 189 w 200"/>
                <a:gd name="T33" fmla="*/ 68 h 200"/>
                <a:gd name="T34" fmla="*/ 122 w 200"/>
                <a:gd name="T35" fmla="*/ 13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0" h="200">
                  <a:moveTo>
                    <a:pt x="200" y="88"/>
                  </a:moveTo>
                  <a:cubicBezTo>
                    <a:pt x="177" y="24"/>
                    <a:pt x="177" y="24"/>
                    <a:pt x="177" y="24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38" y="4"/>
                    <a:pt x="8" y="103"/>
                  </a:cubicBezTo>
                  <a:cubicBezTo>
                    <a:pt x="8" y="103"/>
                    <a:pt x="27" y="87"/>
                    <a:pt x="41" y="81"/>
                  </a:cubicBezTo>
                  <a:cubicBezTo>
                    <a:pt x="41" y="81"/>
                    <a:pt x="0" y="146"/>
                    <a:pt x="8" y="193"/>
                  </a:cubicBezTo>
                  <a:cubicBezTo>
                    <a:pt x="54" y="200"/>
                    <a:pt x="119" y="159"/>
                    <a:pt x="119" y="159"/>
                  </a:cubicBezTo>
                  <a:cubicBezTo>
                    <a:pt x="113" y="173"/>
                    <a:pt x="96" y="192"/>
                    <a:pt x="96" y="192"/>
                  </a:cubicBezTo>
                  <a:cubicBezTo>
                    <a:pt x="195" y="162"/>
                    <a:pt x="200" y="88"/>
                    <a:pt x="200" y="88"/>
                  </a:cubicBezTo>
                  <a:moveTo>
                    <a:pt x="122" y="135"/>
                  </a:moveTo>
                  <a:cubicBezTo>
                    <a:pt x="122" y="135"/>
                    <a:pt x="132" y="123"/>
                    <a:pt x="137" y="114"/>
                  </a:cubicBezTo>
                  <a:cubicBezTo>
                    <a:pt x="137" y="114"/>
                    <a:pt x="94" y="140"/>
                    <a:pt x="65" y="136"/>
                  </a:cubicBezTo>
                  <a:cubicBezTo>
                    <a:pt x="59" y="105"/>
                    <a:pt x="86" y="64"/>
                    <a:pt x="86" y="64"/>
                  </a:cubicBezTo>
                  <a:cubicBezTo>
                    <a:pt x="77" y="68"/>
                    <a:pt x="65" y="78"/>
                    <a:pt x="65" y="78"/>
                  </a:cubicBezTo>
                  <a:cubicBezTo>
                    <a:pt x="84" y="14"/>
                    <a:pt x="132" y="11"/>
                    <a:pt x="132" y="11"/>
                  </a:cubicBezTo>
                  <a:cubicBezTo>
                    <a:pt x="174" y="27"/>
                    <a:pt x="174" y="27"/>
                    <a:pt x="174" y="27"/>
                  </a:cubicBezTo>
                  <a:cubicBezTo>
                    <a:pt x="189" y="68"/>
                    <a:pt x="189" y="68"/>
                    <a:pt x="189" y="68"/>
                  </a:cubicBezTo>
                  <a:cubicBezTo>
                    <a:pt x="189" y="68"/>
                    <a:pt x="186" y="116"/>
                    <a:pt x="122" y="135"/>
                  </a:cubicBezTo>
                </a:path>
              </a:pathLst>
            </a:custGeom>
            <a:solidFill>
              <a:srgbClr val="FF6400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íṣḻíďe">
              <a:extLst>
                <a:ext uri="{FF2B5EF4-FFF2-40B4-BE49-F238E27FC236}">
                  <a16:creationId xmlns:a16="http://schemas.microsoft.com/office/drawing/2014/main" id="{B99805D0-F6BD-4630-8346-3098D0A1D1E7}"/>
                </a:ext>
              </a:extLst>
            </p:cNvPr>
            <p:cNvSpPr/>
            <p:nvPr/>
          </p:nvSpPr>
          <p:spPr bwMode="auto">
            <a:xfrm>
              <a:off x="7888164" y="3037196"/>
              <a:ext cx="503212" cy="501291"/>
            </a:xfrm>
            <a:custGeom>
              <a:avLst/>
              <a:gdLst>
                <a:gd name="T0" fmla="*/ 115 w 130"/>
                <a:gd name="T1" fmla="*/ 16 h 129"/>
                <a:gd name="T2" fmla="*/ 73 w 130"/>
                <a:gd name="T3" fmla="*/ 0 h 129"/>
                <a:gd name="T4" fmla="*/ 6 w 130"/>
                <a:gd name="T5" fmla="*/ 67 h 129"/>
                <a:gd name="T6" fmla="*/ 27 w 130"/>
                <a:gd name="T7" fmla="*/ 53 h 129"/>
                <a:gd name="T8" fmla="*/ 6 w 130"/>
                <a:gd name="T9" fmla="*/ 125 h 129"/>
                <a:gd name="T10" fmla="*/ 78 w 130"/>
                <a:gd name="T11" fmla="*/ 103 h 129"/>
                <a:gd name="T12" fmla="*/ 63 w 130"/>
                <a:gd name="T13" fmla="*/ 124 h 129"/>
                <a:gd name="T14" fmla="*/ 130 w 130"/>
                <a:gd name="T15" fmla="*/ 57 h 129"/>
                <a:gd name="T16" fmla="*/ 115 w 130"/>
                <a:gd name="T17" fmla="*/ 16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29">
                  <a:moveTo>
                    <a:pt x="115" y="16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0"/>
                    <a:pt x="25" y="3"/>
                    <a:pt x="6" y="67"/>
                  </a:cubicBezTo>
                  <a:cubicBezTo>
                    <a:pt x="6" y="67"/>
                    <a:pt x="18" y="57"/>
                    <a:pt x="27" y="53"/>
                  </a:cubicBezTo>
                  <a:cubicBezTo>
                    <a:pt x="27" y="53"/>
                    <a:pt x="0" y="94"/>
                    <a:pt x="6" y="125"/>
                  </a:cubicBezTo>
                  <a:cubicBezTo>
                    <a:pt x="35" y="129"/>
                    <a:pt x="78" y="103"/>
                    <a:pt x="78" y="103"/>
                  </a:cubicBezTo>
                  <a:cubicBezTo>
                    <a:pt x="73" y="112"/>
                    <a:pt x="63" y="124"/>
                    <a:pt x="63" y="124"/>
                  </a:cubicBezTo>
                  <a:cubicBezTo>
                    <a:pt x="127" y="105"/>
                    <a:pt x="130" y="57"/>
                    <a:pt x="130" y="57"/>
                  </a:cubicBezTo>
                  <a:cubicBezTo>
                    <a:pt x="115" y="16"/>
                    <a:pt x="115" y="16"/>
                    <a:pt x="115" y="16"/>
                  </a:cubicBezTo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92500" lnSpcReduction="1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" name="îṥ1îḓê">
              <a:extLst>
                <a:ext uri="{FF2B5EF4-FFF2-40B4-BE49-F238E27FC236}">
                  <a16:creationId xmlns:a16="http://schemas.microsoft.com/office/drawing/2014/main" id="{30C43D9E-4E90-4DB0-93E4-A86308509E40}"/>
                </a:ext>
              </a:extLst>
            </p:cNvPr>
            <p:cNvSpPr/>
            <p:nvPr/>
          </p:nvSpPr>
          <p:spPr bwMode="auto">
            <a:xfrm>
              <a:off x="8410582" y="2727971"/>
              <a:ext cx="635738" cy="848930"/>
            </a:xfrm>
            <a:custGeom>
              <a:avLst/>
              <a:gdLst>
                <a:gd name="T0" fmla="*/ 164 w 164"/>
                <a:gd name="T1" fmla="*/ 55 h 219"/>
                <a:gd name="T2" fmla="*/ 133 w 164"/>
                <a:gd name="T3" fmla="*/ 180 h 219"/>
                <a:gd name="T4" fmla="*/ 0 w 164"/>
                <a:gd name="T5" fmla="*/ 219 h 219"/>
                <a:gd name="T6" fmla="*/ 27 w 164"/>
                <a:gd name="T7" fmla="*/ 82 h 219"/>
                <a:gd name="T8" fmla="*/ 109 w 164"/>
                <a:gd name="T9" fmla="*/ 0 h 219"/>
                <a:gd name="T10" fmla="*/ 164 w 164"/>
                <a:gd name="T11" fmla="*/ 5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4" h="219">
                  <a:moveTo>
                    <a:pt x="164" y="55"/>
                  </a:moveTo>
                  <a:cubicBezTo>
                    <a:pt x="133" y="180"/>
                    <a:pt x="133" y="180"/>
                    <a:pt x="133" y="180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19"/>
                    <a:pt x="93" y="147"/>
                    <a:pt x="27" y="82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64" y="55"/>
                    <a:pt x="164" y="55"/>
                    <a:pt x="164" y="5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" name="isḷíḓé">
              <a:extLst>
                <a:ext uri="{FF2B5EF4-FFF2-40B4-BE49-F238E27FC236}">
                  <a16:creationId xmlns:a16="http://schemas.microsoft.com/office/drawing/2014/main" id="{5B1227FB-B67E-4326-ADA8-7D5BB058D186}"/>
                </a:ext>
              </a:extLst>
            </p:cNvPr>
            <p:cNvSpPr/>
            <p:nvPr/>
          </p:nvSpPr>
          <p:spPr bwMode="auto">
            <a:xfrm>
              <a:off x="7842068" y="2366887"/>
              <a:ext cx="847009" cy="639579"/>
            </a:xfrm>
            <a:custGeom>
              <a:avLst/>
              <a:gdLst>
                <a:gd name="T0" fmla="*/ 164 w 219"/>
                <a:gd name="T1" fmla="*/ 0 h 165"/>
                <a:gd name="T2" fmla="*/ 38 w 219"/>
                <a:gd name="T3" fmla="*/ 32 h 165"/>
                <a:gd name="T4" fmla="*/ 0 w 219"/>
                <a:gd name="T5" fmla="*/ 165 h 165"/>
                <a:gd name="T6" fmla="*/ 137 w 219"/>
                <a:gd name="T7" fmla="*/ 137 h 165"/>
                <a:gd name="T8" fmla="*/ 219 w 219"/>
                <a:gd name="T9" fmla="*/ 55 h 165"/>
                <a:gd name="T10" fmla="*/ 164 w 219"/>
                <a:gd name="T1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165">
                  <a:moveTo>
                    <a:pt x="164" y="0"/>
                  </a:moveTo>
                  <a:cubicBezTo>
                    <a:pt x="38" y="32"/>
                    <a:pt x="38" y="32"/>
                    <a:pt x="38" y="32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65"/>
                    <a:pt x="71" y="72"/>
                    <a:pt x="137" y="137"/>
                  </a:cubicBezTo>
                  <a:cubicBezTo>
                    <a:pt x="219" y="55"/>
                    <a:pt x="219" y="55"/>
                    <a:pt x="219" y="55"/>
                  </a:cubicBezTo>
                  <a:lnTo>
                    <a:pt x="164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" name="íśḷíde">
              <a:extLst>
                <a:ext uri="{FF2B5EF4-FFF2-40B4-BE49-F238E27FC236}">
                  <a16:creationId xmlns:a16="http://schemas.microsoft.com/office/drawing/2014/main" id="{C60C4AF0-E5AE-4428-A19A-88F67F72A324}"/>
                </a:ext>
              </a:extLst>
            </p:cNvPr>
            <p:cNvSpPr/>
            <p:nvPr/>
          </p:nvSpPr>
          <p:spPr bwMode="auto">
            <a:xfrm>
              <a:off x="8654506" y="1685054"/>
              <a:ext cx="1081329" cy="1081330"/>
            </a:xfrm>
            <a:custGeom>
              <a:avLst/>
              <a:gdLst>
                <a:gd name="T0" fmla="*/ 61 w 279"/>
                <a:gd name="T1" fmla="*/ 221 h 279"/>
                <a:gd name="T2" fmla="*/ 148 w 279"/>
                <a:gd name="T3" fmla="*/ 279 h 279"/>
                <a:gd name="T4" fmla="*/ 279 w 279"/>
                <a:gd name="T5" fmla="*/ 78 h 279"/>
                <a:gd name="T6" fmla="*/ 233 w 279"/>
                <a:gd name="T7" fmla="*/ 48 h 279"/>
                <a:gd name="T8" fmla="*/ 204 w 279"/>
                <a:gd name="T9" fmla="*/ 7 h 279"/>
                <a:gd name="T10" fmla="*/ 202 w 279"/>
                <a:gd name="T11" fmla="*/ 0 h 279"/>
                <a:gd name="T12" fmla="*/ 0 w 279"/>
                <a:gd name="T13" fmla="*/ 131 h 279"/>
                <a:gd name="T14" fmla="*/ 8 w 279"/>
                <a:gd name="T15" fmla="*/ 147 h 279"/>
                <a:gd name="T16" fmla="*/ 61 w 279"/>
                <a:gd name="T17" fmla="*/ 22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79">
                  <a:moveTo>
                    <a:pt x="61" y="221"/>
                  </a:moveTo>
                  <a:cubicBezTo>
                    <a:pt x="83" y="243"/>
                    <a:pt x="111" y="264"/>
                    <a:pt x="148" y="279"/>
                  </a:cubicBezTo>
                  <a:cubicBezTo>
                    <a:pt x="207" y="212"/>
                    <a:pt x="249" y="138"/>
                    <a:pt x="279" y="78"/>
                  </a:cubicBezTo>
                  <a:cubicBezTo>
                    <a:pt x="259" y="70"/>
                    <a:pt x="244" y="60"/>
                    <a:pt x="233" y="48"/>
                  </a:cubicBezTo>
                  <a:cubicBezTo>
                    <a:pt x="218" y="34"/>
                    <a:pt x="210" y="19"/>
                    <a:pt x="204" y="7"/>
                  </a:cubicBezTo>
                  <a:cubicBezTo>
                    <a:pt x="203" y="4"/>
                    <a:pt x="202" y="2"/>
                    <a:pt x="202" y="0"/>
                  </a:cubicBezTo>
                  <a:cubicBezTo>
                    <a:pt x="141" y="29"/>
                    <a:pt x="67" y="72"/>
                    <a:pt x="0" y="131"/>
                  </a:cubicBezTo>
                  <a:cubicBezTo>
                    <a:pt x="2" y="136"/>
                    <a:pt x="5" y="141"/>
                    <a:pt x="8" y="147"/>
                  </a:cubicBezTo>
                  <a:cubicBezTo>
                    <a:pt x="18" y="168"/>
                    <a:pt x="35" y="196"/>
                    <a:pt x="61" y="221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" name="îṩľíḑé">
              <a:extLst>
                <a:ext uri="{FF2B5EF4-FFF2-40B4-BE49-F238E27FC236}">
                  <a16:creationId xmlns:a16="http://schemas.microsoft.com/office/drawing/2014/main" id="{BE9F073A-60C2-499C-9225-170E428C9FB7}"/>
                </a:ext>
              </a:extLst>
            </p:cNvPr>
            <p:cNvSpPr/>
            <p:nvPr/>
          </p:nvSpPr>
          <p:spPr bwMode="auto">
            <a:xfrm>
              <a:off x="9476547" y="1487227"/>
              <a:ext cx="457117" cy="457117"/>
            </a:xfrm>
            <a:custGeom>
              <a:avLst/>
              <a:gdLst>
                <a:gd name="T0" fmla="*/ 29 w 118"/>
                <a:gd name="T1" fmla="*/ 91 h 118"/>
                <a:gd name="T2" fmla="*/ 72 w 118"/>
                <a:gd name="T3" fmla="*/ 118 h 118"/>
                <a:gd name="T4" fmla="*/ 118 w 118"/>
                <a:gd name="T5" fmla="*/ 0 h 118"/>
                <a:gd name="T6" fmla="*/ 0 w 118"/>
                <a:gd name="T7" fmla="*/ 46 h 118"/>
                <a:gd name="T8" fmla="*/ 3 w 118"/>
                <a:gd name="T9" fmla="*/ 53 h 118"/>
                <a:gd name="T10" fmla="*/ 29 w 118"/>
                <a:gd name="T11" fmla="*/ 9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118">
                  <a:moveTo>
                    <a:pt x="29" y="91"/>
                  </a:moveTo>
                  <a:cubicBezTo>
                    <a:pt x="40" y="102"/>
                    <a:pt x="54" y="111"/>
                    <a:pt x="72" y="118"/>
                  </a:cubicBezTo>
                  <a:cubicBezTo>
                    <a:pt x="104" y="50"/>
                    <a:pt x="118" y="0"/>
                    <a:pt x="118" y="0"/>
                  </a:cubicBezTo>
                  <a:cubicBezTo>
                    <a:pt x="118" y="0"/>
                    <a:pt x="69" y="14"/>
                    <a:pt x="0" y="46"/>
                  </a:cubicBezTo>
                  <a:cubicBezTo>
                    <a:pt x="1" y="48"/>
                    <a:pt x="2" y="50"/>
                    <a:pt x="3" y="53"/>
                  </a:cubicBezTo>
                  <a:cubicBezTo>
                    <a:pt x="8" y="64"/>
                    <a:pt x="16" y="78"/>
                    <a:pt x="29" y="91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850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" name="isľïdê">
              <a:extLst>
                <a:ext uri="{FF2B5EF4-FFF2-40B4-BE49-F238E27FC236}">
                  <a16:creationId xmlns:a16="http://schemas.microsoft.com/office/drawing/2014/main" id="{9AAB710A-0F54-4E08-9C78-ED5129B8F5FE}"/>
                </a:ext>
              </a:extLst>
            </p:cNvPr>
            <p:cNvSpPr/>
            <p:nvPr/>
          </p:nvSpPr>
          <p:spPr bwMode="auto">
            <a:xfrm>
              <a:off x="8062943" y="2222838"/>
              <a:ext cx="1129346" cy="1137029"/>
            </a:xfrm>
            <a:custGeom>
              <a:avLst/>
              <a:gdLst>
                <a:gd name="T0" fmla="*/ 206 w 292"/>
                <a:gd name="T1" fmla="*/ 91 h 293"/>
                <a:gd name="T2" fmla="*/ 150 w 292"/>
                <a:gd name="T3" fmla="*/ 14 h 293"/>
                <a:gd name="T4" fmla="*/ 144 w 292"/>
                <a:gd name="T5" fmla="*/ 0 h 293"/>
                <a:gd name="T6" fmla="*/ 0 w 292"/>
                <a:gd name="T7" fmla="*/ 197 h 293"/>
                <a:gd name="T8" fmla="*/ 37 w 292"/>
                <a:gd name="T9" fmla="*/ 253 h 293"/>
                <a:gd name="T10" fmla="*/ 96 w 292"/>
                <a:gd name="T11" fmla="*/ 293 h 293"/>
                <a:gd name="T12" fmla="*/ 292 w 292"/>
                <a:gd name="T13" fmla="*/ 149 h 293"/>
                <a:gd name="T14" fmla="*/ 206 w 292"/>
                <a:gd name="T15" fmla="*/ 9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2" h="293">
                  <a:moveTo>
                    <a:pt x="206" y="91"/>
                  </a:moveTo>
                  <a:cubicBezTo>
                    <a:pt x="179" y="64"/>
                    <a:pt x="161" y="35"/>
                    <a:pt x="150" y="14"/>
                  </a:cubicBezTo>
                  <a:cubicBezTo>
                    <a:pt x="148" y="9"/>
                    <a:pt x="146" y="4"/>
                    <a:pt x="144" y="0"/>
                  </a:cubicBezTo>
                  <a:cubicBezTo>
                    <a:pt x="86" y="53"/>
                    <a:pt x="34" y="118"/>
                    <a:pt x="0" y="197"/>
                  </a:cubicBezTo>
                  <a:cubicBezTo>
                    <a:pt x="0" y="197"/>
                    <a:pt x="11" y="228"/>
                    <a:pt x="37" y="253"/>
                  </a:cubicBezTo>
                  <a:cubicBezTo>
                    <a:pt x="63" y="279"/>
                    <a:pt x="96" y="293"/>
                    <a:pt x="96" y="293"/>
                  </a:cubicBezTo>
                  <a:cubicBezTo>
                    <a:pt x="175" y="260"/>
                    <a:pt x="240" y="207"/>
                    <a:pt x="292" y="149"/>
                  </a:cubicBezTo>
                  <a:cubicBezTo>
                    <a:pt x="256" y="134"/>
                    <a:pt x="228" y="113"/>
                    <a:pt x="206" y="91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" name="ïŝļîďe">
              <a:extLst>
                <a:ext uri="{FF2B5EF4-FFF2-40B4-BE49-F238E27FC236}">
                  <a16:creationId xmlns:a16="http://schemas.microsoft.com/office/drawing/2014/main" id="{3DB53EC4-3975-4F44-9540-B08A66391BA5}"/>
                </a:ext>
              </a:extLst>
            </p:cNvPr>
            <p:cNvSpPr/>
            <p:nvPr/>
          </p:nvSpPr>
          <p:spPr bwMode="auto">
            <a:xfrm>
              <a:off x="9438133" y="1665848"/>
              <a:ext cx="316908" cy="320750"/>
            </a:xfrm>
            <a:custGeom>
              <a:avLst/>
              <a:gdLst>
                <a:gd name="T0" fmla="*/ 31 w 82"/>
                <a:gd name="T1" fmla="*/ 53 h 83"/>
                <a:gd name="T2" fmla="*/ 77 w 82"/>
                <a:gd name="T3" fmla="*/ 83 h 83"/>
                <a:gd name="T4" fmla="*/ 82 w 82"/>
                <a:gd name="T5" fmla="*/ 72 h 83"/>
                <a:gd name="T6" fmla="*/ 39 w 82"/>
                <a:gd name="T7" fmla="*/ 45 h 83"/>
                <a:gd name="T8" fmla="*/ 13 w 82"/>
                <a:gd name="T9" fmla="*/ 7 h 83"/>
                <a:gd name="T10" fmla="*/ 10 w 82"/>
                <a:gd name="T11" fmla="*/ 0 h 83"/>
                <a:gd name="T12" fmla="*/ 0 w 82"/>
                <a:gd name="T13" fmla="*/ 5 h 83"/>
                <a:gd name="T14" fmla="*/ 2 w 82"/>
                <a:gd name="T15" fmla="*/ 12 h 83"/>
                <a:gd name="T16" fmla="*/ 31 w 82"/>
                <a:gd name="T17" fmla="*/ 5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" h="83">
                  <a:moveTo>
                    <a:pt x="31" y="53"/>
                  </a:moveTo>
                  <a:cubicBezTo>
                    <a:pt x="42" y="65"/>
                    <a:pt x="57" y="75"/>
                    <a:pt x="77" y="83"/>
                  </a:cubicBezTo>
                  <a:cubicBezTo>
                    <a:pt x="78" y="79"/>
                    <a:pt x="80" y="76"/>
                    <a:pt x="82" y="72"/>
                  </a:cubicBezTo>
                  <a:cubicBezTo>
                    <a:pt x="64" y="65"/>
                    <a:pt x="50" y="56"/>
                    <a:pt x="39" y="45"/>
                  </a:cubicBezTo>
                  <a:cubicBezTo>
                    <a:pt x="26" y="32"/>
                    <a:pt x="18" y="18"/>
                    <a:pt x="13" y="7"/>
                  </a:cubicBezTo>
                  <a:cubicBezTo>
                    <a:pt x="12" y="4"/>
                    <a:pt x="11" y="2"/>
                    <a:pt x="10" y="0"/>
                  </a:cubicBezTo>
                  <a:cubicBezTo>
                    <a:pt x="7" y="2"/>
                    <a:pt x="3" y="3"/>
                    <a:pt x="0" y="5"/>
                  </a:cubicBezTo>
                  <a:cubicBezTo>
                    <a:pt x="0" y="7"/>
                    <a:pt x="1" y="9"/>
                    <a:pt x="2" y="12"/>
                  </a:cubicBezTo>
                  <a:cubicBezTo>
                    <a:pt x="8" y="24"/>
                    <a:pt x="16" y="39"/>
                    <a:pt x="31" y="53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475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íšľîḍe">
              <a:extLst>
                <a:ext uri="{FF2B5EF4-FFF2-40B4-BE49-F238E27FC236}">
                  <a16:creationId xmlns:a16="http://schemas.microsoft.com/office/drawing/2014/main" id="{71B0AD43-04A8-4EF8-9F48-EDF60D8CD91D}"/>
                </a:ext>
              </a:extLst>
            </p:cNvPr>
            <p:cNvSpPr/>
            <p:nvPr/>
          </p:nvSpPr>
          <p:spPr bwMode="auto">
            <a:xfrm>
              <a:off x="8619933" y="2192108"/>
              <a:ext cx="608848" cy="608848"/>
            </a:xfrm>
            <a:custGeom>
              <a:avLst/>
              <a:gdLst>
                <a:gd name="T0" fmla="*/ 62 w 157"/>
                <a:gd name="T1" fmla="*/ 99 h 157"/>
                <a:gd name="T2" fmla="*/ 148 w 157"/>
                <a:gd name="T3" fmla="*/ 157 h 157"/>
                <a:gd name="T4" fmla="*/ 157 w 157"/>
                <a:gd name="T5" fmla="*/ 148 h 157"/>
                <a:gd name="T6" fmla="*/ 70 w 157"/>
                <a:gd name="T7" fmla="*/ 90 h 157"/>
                <a:gd name="T8" fmla="*/ 17 w 157"/>
                <a:gd name="T9" fmla="*/ 16 h 157"/>
                <a:gd name="T10" fmla="*/ 9 w 157"/>
                <a:gd name="T11" fmla="*/ 0 h 157"/>
                <a:gd name="T12" fmla="*/ 0 w 157"/>
                <a:gd name="T13" fmla="*/ 8 h 157"/>
                <a:gd name="T14" fmla="*/ 6 w 157"/>
                <a:gd name="T15" fmla="*/ 22 h 157"/>
                <a:gd name="T16" fmla="*/ 62 w 157"/>
                <a:gd name="T17" fmla="*/ 9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157">
                  <a:moveTo>
                    <a:pt x="62" y="99"/>
                  </a:moveTo>
                  <a:cubicBezTo>
                    <a:pt x="84" y="121"/>
                    <a:pt x="112" y="142"/>
                    <a:pt x="148" y="157"/>
                  </a:cubicBezTo>
                  <a:cubicBezTo>
                    <a:pt x="151" y="154"/>
                    <a:pt x="154" y="151"/>
                    <a:pt x="157" y="148"/>
                  </a:cubicBezTo>
                  <a:cubicBezTo>
                    <a:pt x="120" y="133"/>
                    <a:pt x="92" y="112"/>
                    <a:pt x="70" y="90"/>
                  </a:cubicBezTo>
                  <a:cubicBezTo>
                    <a:pt x="44" y="65"/>
                    <a:pt x="27" y="37"/>
                    <a:pt x="17" y="16"/>
                  </a:cubicBezTo>
                  <a:cubicBezTo>
                    <a:pt x="14" y="10"/>
                    <a:pt x="11" y="5"/>
                    <a:pt x="9" y="0"/>
                  </a:cubicBezTo>
                  <a:cubicBezTo>
                    <a:pt x="6" y="3"/>
                    <a:pt x="3" y="6"/>
                    <a:pt x="0" y="8"/>
                  </a:cubicBezTo>
                  <a:cubicBezTo>
                    <a:pt x="2" y="12"/>
                    <a:pt x="4" y="17"/>
                    <a:pt x="6" y="22"/>
                  </a:cubicBezTo>
                  <a:cubicBezTo>
                    <a:pt x="17" y="43"/>
                    <a:pt x="35" y="72"/>
                    <a:pt x="62" y="99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íşlïḓé">
              <a:extLst>
                <a:ext uri="{FF2B5EF4-FFF2-40B4-BE49-F238E27FC236}">
                  <a16:creationId xmlns:a16="http://schemas.microsoft.com/office/drawing/2014/main" id="{5A09736F-05C2-459A-8B38-0E827EB4E56D}"/>
                </a:ext>
              </a:extLst>
            </p:cNvPr>
            <p:cNvSpPr/>
            <p:nvPr/>
          </p:nvSpPr>
          <p:spPr bwMode="auto">
            <a:xfrm>
              <a:off x="8124404" y="2595445"/>
              <a:ext cx="693357" cy="695278"/>
            </a:xfrm>
            <a:custGeom>
              <a:avLst/>
              <a:gdLst>
                <a:gd name="T0" fmla="*/ 302 w 361"/>
                <a:gd name="T1" fmla="*/ 0 h 362"/>
                <a:gd name="T2" fmla="*/ 361 w 361"/>
                <a:gd name="T3" fmla="*/ 61 h 362"/>
                <a:gd name="T4" fmla="*/ 0 w 361"/>
                <a:gd name="T5" fmla="*/ 362 h 362"/>
                <a:gd name="T6" fmla="*/ 302 w 361"/>
                <a:gd name="T7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1" h="362">
                  <a:moveTo>
                    <a:pt x="302" y="0"/>
                  </a:moveTo>
                  <a:lnTo>
                    <a:pt x="361" y="61"/>
                  </a:lnTo>
                  <a:lnTo>
                    <a:pt x="0" y="36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ïsļîḑè">
              <a:extLst>
                <a:ext uri="{FF2B5EF4-FFF2-40B4-BE49-F238E27FC236}">
                  <a16:creationId xmlns:a16="http://schemas.microsoft.com/office/drawing/2014/main" id="{6D6F3A7D-0444-4887-84B3-0248CAD91658}"/>
                </a:ext>
              </a:extLst>
            </p:cNvPr>
            <p:cNvSpPr/>
            <p:nvPr/>
          </p:nvSpPr>
          <p:spPr bwMode="auto">
            <a:xfrm>
              <a:off x="9820344" y="1304764"/>
              <a:ext cx="293860" cy="293860"/>
            </a:xfrm>
            <a:custGeom>
              <a:avLst/>
              <a:gdLst>
                <a:gd name="T0" fmla="*/ 153 w 153"/>
                <a:gd name="T1" fmla="*/ 0 h 153"/>
                <a:gd name="T2" fmla="*/ 10 w 153"/>
                <a:gd name="T3" fmla="*/ 111 h 153"/>
                <a:gd name="T4" fmla="*/ 0 w 153"/>
                <a:gd name="T5" fmla="*/ 153 h 153"/>
                <a:gd name="T6" fmla="*/ 43 w 153"/>
                <a:gd name="T7" fmla="*/ 145 h 153"/>
                <a:gd name="T8" fmla="*/ 153 w 153"/>
                <a:gd name="T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3">
                  <a:moveTo>
                    <a:pt x="153" y="0"/>
                  </a:moveTo>
                  <a:lnTo>
                    <a:pt x="10" y="111"/>
                  </a:lnTo>
                  <a:lnTo>
                    <a:pt x="0" y="153"/>
                  </a:lnTo>
                  <a:lnTo>
                    <a:pt x="43" y="145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400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ïśḻíḑé">
              <a:extLst>
                <a:ext uri="{FF2B5EF4-FFF2-40B4-BE49-F238E27FC236}">
                  <a16:creationId xmlns:a16="http://schemas.microsoft.com/office/drawing/2014/main" id="{B9C08C8E-C308-4DB3-8B75-39B9AB7152B8}"/>
                </a:ext>
              </a:extLst>
            </p:cNvPr>
            <p:cNvSpPr/>
            <p:nvPr/>
          </p:nvSpPr>
          <p:spPr bwMode="auto">
            <a:xfrm>
              <a:off x="9820344" y="1304764"/>
              <a:ext cx="293860" cy="293860"/>
            </a:xfrm>
            <a:custGeom>
              <a:avLst/>
              <a:gdLst>
                <a:gd name="T0" fmla="*/ 153 w 153"/>
                <a:gd name="T1" fmla="*/ 0 h 153"/>
                <a:gd name="T2" fmla="*/ 10 w 153"/>
                <a:gd name="T3" fmla="*/ 111 h 153"/>
                <a:gd name="T4" fmla="*/ 0 w 153"/>
                <a:gd name="T5" fmla="*/ 153 h 153"/>
                <a:gd name="T6" fmla="*/ 43 w 153"/>
                <a:gd name="T7" fmla="*/ 145 h 153"/>
                <a:gd name="T8" fmla="*/ 153 w 153"/>
                <a:gd name="T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3">
                  <a:moveTo>
                    <a:pt x="153" y="0"/>
                  </a:moveTo>
                  <a:lnTo>
                    <a:pt x="10" y="111"/>
                  </a:lnTo>
                  <a:lnTo>
                    <a:pt x="0" y="153"/>
                  </a:lnTo>
                  <a:lnTo>
                    <a:pt x="43" y="145"/>
                  </a:lnTo>
                  <a:lnTo>
                    <a:pt x="15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400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ís1ïḍe">
              <a:extLst>
                <a:ext uri="{FF2B5EF4-FFF2-40B4-BE49-F238E27FC236}">
                  <a16:creationId xmlns:a16="http://schemas.microsoft.com/office/drawing/2014/main" id="{318E2B44-A3B7-4B48-94B0-8990E2951B47}"/>
                </a:ext>
              </a:extLst>
            </p:cNvPr>
            <p:cNvSpPr/>
            <p:nvPr/>
          </p:nvSpPr>
          <p:spPr bwMode="auto">
            <a:xfrm>
              <a:off x="9096257" y="1952025"/>
              <a:ext cx="372608" cy="372608"/>
            </a:xfrm>
            <a:custGeom>
              <a:avLst/>
              <a:gdLst>
                <a:gd name="T0" fmla="*/ 79 w 96"/>
                <a:gd name="T1" fmla="*/ 79 h 96"/>
                <a:gd name="T2" fmla="*/ 17 w 96"/>
                <a:gd name="T3" fmla="*/ 79 h 96"/>
                <a:gd name="T4" fmla="*/ 17 w 96"/>
                <a:gd name="T5" fmla="*/ 17 h 96"/>
                <a:gd name="T6" fmla="*/ 79 w 96"/>
                <a:gd name="T7" fmla="*/ 17 h 96"/>
                <a:gd name="T8" fmla="*/ 79 w 96"/>
                <a:gd name="T9" fmla="*/ 7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96">
                  <a:moveTo>
                    <a:pt x="79" y="79"/>
                  </a:moveTo>
                  <a:cubicBezTo>
                    <a:pt x="62" y="96"/>
                    <a:pt x="34" y="96"/>
                    <a:pt x="17" y="79"/>
                  </a:cubicBezTo>
                  <a:cubicBezTo>
                    <a:pt x="0" y="62"/>
                    <a:pt x="0" y="34"/>
                    <a:pt x="17" y="17"/>
                  </a:cubicBezTo>
                  <a:cubicBezTo>
                    <a:pt x="34" y="0"/>
                    <a:pt x="62" y="0"/>
                    <a:pt x="79" y="17"/>
                  </a:cubicBezTo>
                  <a:cubicBezTo>
                    <a:pt x="96" y="34"/>
                    <a:pt x="96" y="62"/>
                    <a:pt x="79" y="79"/>
                  </a:cubicBezTo>
                </a:path>
              </a:pathLst>
            </a:custGeom>
            <a:solidFill>
              <a:schemeClr val="bg2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wrap="square" lIns="121920" tIns="60960" rIns="121920" bIns="60960" anchor="ctr">
              <a:normAutofit fontScale="625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iṥľîďe">
              <a:extLst>
                <a:ext uri="{FF2B5EF4-FFF2-40B4-BE49-F238E27FC236}">
                  <a16:creationId xmlns:a16="http://schemas.microsoft.com/office/drawing/2014/main" id="{8633D7D0-0B00-4EB6-BC8A-F255ECCA95AC}"/>
                </a:ext>
              </a:extLst>
            </p:cNvPr>
            <p:cNvSpPr/>
            <p:nvPr/>
          </p:nvSpPr>
          <p:spPr bwMode="auto">
            <a:xfrm>
              <a:off x="9096257" y="1952025"/>
              <a:ext cx="372608" cy="372608"/>
            </a:xfrm>
            <a:custGeom>
              <a:avLst/>
              <a:gdLst>
                <a:gd name="T0" fmla="*/ 48 w 96"/>
                <a:gd name="T1" fmla="*/ 96 h 96"/>
                <a:gd name="T2" fmla="*/ 14 w 96"/>
                <a:gd name="T3" fmla="*/ 82 h 96"/>
                <a:gd name="T4" fmla="*/ 0 w 96"/>
                <a:gd name="T5" fmla="*/ 48 h 96"/>
                <a:gd name="T6" fmla="*/ 14 w 96"/>
                <a:gd name="T7" fmla="*/ 14 h 96"/>
                <a:gd name="T8" fmla="*/ 48 w 96"/>
                <a:gd name="T9" fmla="*/ 0 h 96"/>
                <a:gd name="T10" fmla="*/ 82 w 96"/>
                <a:gd name="T11" fmla="*/ 14 h 96"/>
                <a:gd name="T12" fmla="*/ 96 w 96"/>
                <a:gd name="T13" fmla="*/ 48 h 96"/>
                <a:gd name="T14" fmla="*/ 82 w 96"/>
                <a:gd name="T15" fmla="*/ 82 h 96"/>
                <a:gd name="T16" fmla="*/ 48 w 96"/>
                <a:gd name="T17" fmla="*/ 96 h 96"/>
                <a:gd name="T18" fmla="*/ 48 w 96"/>
                <a:gd name="T19" fmla="*/ 10 h 96"/>
                <a:gd name="T20" fmla="*/ 21 w 96"/>
                <a:gd name="T21" fmla="*/ 21 h 96"/>
                <a:gd name="T22" fmla="*/ 10 w 96"/>
                <a:gd name="T23" fmla="*/ 48 h 96"/>
                <a:gd name="T24" fmla="*/ 21 w 96"/>
                <a:gd name="T25" fmla="*/ 75 h 96"/>
                <a:gd name="T26" fmla="*/ 48 w 96"/>
                <a:gd name="T27" fmla="*/ 86 h 96"/>
                <a:gd name="T28" fmla="*/ 75 w 96"/>
                <a:gd name="T29" fmla="*/ 75 h 96"/>
                <a:gd name="T30" fmla="*/ 86 w 96"/>
                <a:gd name="T31" fmla="*/ 48 h 96"/>
                <a:gd name="T32" fmla="*/ 75 w 96"/>
                <a:gd name="T33" fmla="*/ 21 h 96"/>
                <a:gd name="T34" fmla="*/ 48 w 96"/>
                <a:gd name="T35" fmla="*/ 1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35" y="96"/>
                    <a:pt x="23" y="91"/>
                    <a:pt x="14" y="82"/>
                  </a:cubicBezTo>
                  <a:cubicBezTo>
                    <a:pt x="5" y="73"/>
                    <a:pt x="0" y="61"/>
                    <a:pt x="0" y="48"/>
                  </a:cubicBezTo>
                  <a:cubicBezTo>
                    <a:pt x="0" y="35"/>
                    <a:pt x="5" y="23"/>
                    <a:pt x="14" y="14"/>
                  </a:cubicBezTo>
                  <a:cubicBezTo>
                    <a:pt x="23" y="5"/>
                    <a:pt x="35" y="0"/>
                    <a:pt x="48" y="0"/>
                  </a:cubicBezTo>
                  <a:cubicBezTo>
                    <a:pt x="61" y="0"/>
                    <a:pt x="73" y="5"/>
                    <a:pt x="82" y="14"/>
                  </a:cubicBezTo>
                  <a:cubicBezTo>
                    <a:pt x="91" y="23"/>
                    <a:pt x="96" y="35"/>
                    <a:pt x="96" y="48"/>
                  </a:cubicBezTo>
                  <a:cubicBezTo>
                    <a:pt x="96" y="61"/>
                    <a:pt x="91" y="73"/>
                    <a:pt x="82" y="82"/>
                  </a:cubicBezTo>
                  <a:cubicBezTo>
                    <a:pt x="73" y="91"/>
                    <a:pt x="61" y="96"/>
                    <a:pt x="48" y="96"/>
                  </a:cubicBezTo>
                  <a:moveTo>
                    <a:pt x="48" y="10"/>
                  </a:moveTo>
                  <a:cubicBezTo>
                    <a:pt x="38" y="10"/>
                    <a:pt x="28" y="14"/>
                    <a:pt x="21" y="21"/>
                  </a:cubicBezTo>
                  <a:cubicBezTo>
                    <a:pt x="14" y="28"/>
                    <a:pt x="10" y="38"/>
                    <a:pt x="10" y="48"/>
                  </a:cubicBezTo>
                  <a:cubicBezTo>
                    <a:pt x="10" y="58"/>
                    <a:pt x="14" y="68"/>
                    <a:pt x="21" y="75"/>
                  </a:cubicBezTo>
                  <a:cubicBezTo>
                    <a:pt x="28" y="82"/>
                    <a:pt x="38" y="86"/>
                    <a:pt x="48" y="86"/>
                  </a:cubicBezTo>
                  <a:cubicBezTo>
                    <a:pt x="58" y="86"/>
                    <a:pt x="68" y="82"/>
                    <a:pt x="75" y="75"/>
                  </a:cubicBezTo>
                  <a:cubicBezTo>
                    <a:pt x="82" y="68"/>
                    <a:pt x="86" y="58"/>
                    <a:pt x="86" y="48"/>
                  </a:cubicBezTo>
                  <a:cubicBezTo>
                    <a:pt x="86" y="38"/>
                    <a:pt x="82" y="28"/>
                    <a:pt x="75" y="21"/>
                  </a:cubicBezTo>
                  <a:cubicBezTo>
                    <a:pt x="68" y="14"/>
                    <a:pt x="58" y="10"/>
                    <a:pt x="48" y="10"/>
                  </a:cubicBezTo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625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îş1íďé">
              <a:extLst>
                <a:ext uri="{FF2B5EF4-FFF2-40B4-BE49-F238E27FC236}">
                  <a16:creationId xmlns:a16="http://schemas.microsoft.com/office/drawing/2014/main" id="{19EDFD6A-A945-4971-A529-FE803E55D960}"/>
                </a:ext>
              </a:extLst>
            </p:cNvPr>
            <p:cNvSpPr/>
            <p:nvPr/>
          </p:nvSpPr>
          <p:spPr bwMode="auto">
            <a:xfrm>
              <a:off x="9933662" y="1487227"/>
              <a:ext cx="0" cy="3842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64D62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250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5" name="íśľïdê">
              <a:extLst>
                <a:ext uri="{FF2B5EF4-FFF2-40B4-BE49-F238E27FC236}">
                  <a16:creationId xmlns:a16="http://schemas.microsoft.com/office/drawing/2014/main" id="{DA907F3C-D8A2-443F-8651-0159EFDD3BD9}"/>
                </a:ext>
              </a:extLst>
            </p:cNvPr>
            <p:cNvSpPr/>
            <p:nvPr/>
          </p:nvSpPr>
          <p:spPr bwMode="auto">
            <a:xfrm>
              <a:off x="8429788" y="2883544"/>
              <a:ext cx="689515" cy="480164"/>
            </a:xfrm>
            <a:custGeom>
              <a:avLst/>
              <a:gdLst>
                <a:gd name="T0" fmla="*/ 45 w 178"/>
                <a:gd name="T1" fmla="*/ 102 h 124"/>
                <a:gd name="T2" fmla="*/ 1 w 178"/>
                <a:gd name="T3" fmla="*/ 123 h 124"/>
                <a:gd name="T4" fmla="*/ 0 w 178"/>
                <a:gd name="T5" fmla="*/ 123 h 124"/>
                <a:gd name="T6" fmla="*/ 0 w 178"/>
                <a:gd name="T7" fmla="*/ 123 h 124"/>
                <a:gd name="T8" fmla="*/ 1 w 178"/>
                <a:gd name="T9" fmla="*/ 124 h 124"/>
                <a:gd name="T10" fmla="*/ 45 w 178"/>
                <a:gd name="T11" fmla="*/ 102 h 124"/>
                <a:gd name="T12" fmla="*/ 45 w 178"/>
                <a:gd name="T13" fmla="*/ 102 h 124"/>
                <a:gd name="T14" fmla="*/ 178 w 178"/>
                <a:gd name="T15" fmla="*/ 0 h 124"/>
                <a:gd name="T16" fmla="*/ 158 w 178"/>
                <a:gd name="T17" fmla="*/ 19 h 124"/>
                <a:gd name="T18" fmla="*/ 158 w 178"/>
                <a:gd name="T19" fmla="*/ 19 h 124"/>
                <a:gd name="T20" fmla="*/ 178 w 178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124">
                  <a:moveTo>
                    <a:pt x="45" y="102"/>
                  </a:moveTo>
                  <a:cubicBezTo>
                    <a:pt x="31" y="110"/>
                    <a:pt x="16" y="117"/>
                    <a:pt x="1" y="123"/>
                  </a:cubicBezTo>
                  <a:cubicBezTo>
                    <a:pt x="1" y="123"/>
                    <a:pt x="1" y="123"/>
                    <a:pt x="0" y="12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1" y="124"/>
                    <a:pt x="1" y="124"/>
                    <a:pt x="1" y="124"/>
                  </a:cubicBezTo>
                  <a:cubicBezTo>
                    <a:pt x="16" y="117"/>
                    <a:pt x="31" y="110"/>
                    <a:pt x="45" y="102"/>
                  </a:cubicBezTo>
                  <a:cubicBezTo>
                    <a:pt x="45" y="102"/>
                    <a:pt x="45" y="102"/>
                    <a:pt x="45" y="102"/>
                  </a:cubicBezTo>
                  <a:moveTo>
                    <a:pt x="178" y="0"/>
                  </a:moveTo>
                  <a:cubicBezTo>
                    <a:pt x="172" y="6"/>
                    <a:pt x="165" y="13"/>
                    <a:pt x="158" y="19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65" y="13"/>
                    <a:pt x="172" y="6"/>
                    <a:pt x="178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925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6" name="i$1iďé">
              <a:extLst>
                <a:ext uri="{FF2B5EF4-FFF2-40B4-BE49-F238E27FC236}">
                  <a16:creationId xmlns:a16="http://schemas.microsoft.com/office/drawing/2014/main" id="{997DEB9B-F062-4068-84D1-B837B264F12C}"/>
                </a:ext>
              </a:extLst>
            </p:cNvPr>
            <p:cNvSpPr/>
            <p:nvPr/>
          </p:nvSpPr>
          <p:spPr bwMode="auto">
            <a:xfrm>
              <a:off x="8410582" y="3352184"/>
              <a:ext cx="19206" cy="7682"/>
            </a:xfrm>
            <a:custGeom>
              <a:avLst/>
              <a:gdLst>
                <a:gd name="T0" fmla="*/ 0 w 5"/>
                <a:gd name="T1" fmla="*/ 0 h 2"/>
                <a:gd name="T2" fmla="*/ 5 w 5"/>
                <a:gd name="T3" fmla="*/ 2 h 2"/>
                <a:gd name="T4" fmla="*/ 5 w 5"/>
                <a:gd name="T5" fmla="*/ 2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3" y="1"/>
                    <a:pt x="0" y="0"/>
                  </a:cubicBezTo>
                </a:path>
              </a:pathLst>
            </a:custGeom>
            <a:solidFill>
              <a:srgbClr val="E5C062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250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išlïḋè">
              <a:extLst>
                <a:ext uri="{FF2B5EF4-FFF2-40B4-BE49-F238E27FC236}">
                  <a16:creationId xmlns:a16="http://schemas.microsoft.com/office/drawing/2014/main" id="{8B6D7D63-3D82-4685-B3BE-C776FDBD9648}"/>
                </a:ext>
              </a:extLst>
            </p:cNvPr>
            <p:cNvSpPr/>
            <p:nvPr/>
          </p:nvSpPr>
          <p:spPr bwMode="auto">
            <a:xfrm>
              <a:off x="8604568" y="2956529"/>
              <a:ext cx="437909" cy="320750"/>
            </a:xfrm>
            <a:custGeom>
              <a:avLst/>
              <a:gdLst>
                <a:gd name="T0" fmla="*/ 113 w 113"/>
                <a:gd name="T1" fmla="*/ 0 h 83"/>
                <a:gd name="T2" fmla="*/ 0 w 113"/>
                <a:gd name="T3" fmla="*/ 83 h 83"/>
                <a:gd name="T4" fmla="*/ 0 w 113"/>
                <a:gd name="T5" fmla="*/ 83 h 83"/>
                <a:gd name="T6" fmla="*/ 113 w 113"/>
                <a:gd name="T7" fmla="*/ 0 h 83"/>
                <a:gd name="T8" fmla="*/ 113 w 113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83">
                  <a:moveTo>
                    <a:pt x="113" y="0"/>
                  </a:moveTo>
                  <a:cubicBezTo>
                    <a:pt x="80" y="31"/>
                    <a:pt x="42" y="60"/>
                    <a:pt x="0" y="8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42" y="60"/>
                    <a:pt x="80" y="31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</a:path>
              </a:pathLst>
            </a:custGeom>
            <a:solidFill>
              <a:srgbClr val="264D62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475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8" name="iṩľiḓe">
              <a:extLst>
                <a:ext uri="{FF2B5EF4-FFF2-40B4-BE49-F238E27FC236}">
                  <a16:creationId xmlns:a16="http://schemas.microsoft.com/office/drawing/2014/main" id="{79DDA4DE-D588-435D-833A-8AC04AC8CAC0}"/>
                </a:ext>
              </a:extLst>
            </p:cNvPr>
            <p:cNvSpPr/>
            <p:nvPr/>
          </p:nvSpPr>
          <p:spPr bwMode="auto">
            <a:xfrm>
              <a:off x="9057843" y="1944343"/>
              <a:ext cx="674150" cy="822041"/>
            </a:xfrm>
            <a:custGeom>
              <a:avLst/>
              <a:gdLst>
                <a:gd name="T0" fmla="*/ 153 w 174"/>
                <a:gd name="T1" fmla="*/ 0 h 212"/>
                <a:gd name="T2" fmla="*/ 101 w 174"/>
                <a:gd name="T3" fmla="*/ 71 h 212"/>
                <a:gd name="T4" fmla="*/ 92 w 174"/>
                <a:gd name="T5" fmla="*/ 84 h 212"/>
                <a:gd name="T6" fmla="*/ 89 w 174"/>
                <a:gd name="T7" fmla="*/ 87 h 212"/>
                <a:gd name="T8" fmla="*/ 0 w 174"/>
                <a:gd name="T9" fmla="*/ 189 h 212"/>
                <a:gd name="T10" fmla="*/ 44 w 174"/>
                <a:gd name="T11" fmla="*/ 212 h 212"/>
                <a:gd name="T12" fmla="*/ 174 w 174"/>
                <a:gd name="T13" fmla="*/ 11 h 212"/>
                <a:gd name="T14" fmla="*/ 153 w 174"/>
                <a:gd name="T15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4" h="212">
                  <a:moveTo>
                    <a:pt x="153" y="0"/>
                  </a:moveTo>
                  <a:cubicBezTo>
                    <a:pt x="138" y="22"/>
                    <a:pt x="121" y="46"/>
                    <a:pt x="101" y="71"/>
                  </a:cubicBezTo>
                  <a:cubicBezTo>
                    <a:pt x="99" y="76"/>
                    <a:pt x="96" y="80"/>
                    <a:pt x="92" y="84"/>
                  </a:cubicBezTo>
                  <a:cubicBezTo>
                    <a:pt x="91" y="85"/>
                    <a:pt x="90" y="86"/>
                    <a:pt x="89" y="87"/>
                  </a:cubicBezTo>
                  <a:cubicBezTo>
                    <a:pt x="63" y="120"/>
                    <a:pt x="33" y="155"/>
                    <a:pt x="0" y="189"/>
                  </a:cubicBezTo>
                  <a:cubicBezTo>
                    <a:pt x="13" y="198"/>
                    <a:pt x="28" y="206"/>
                    <a:pt x="44" y="212"/>
                  </a:cubicBezTo>
                  <a:cubicBezTo>
                    <a:pt x="103" y="145"/>
                    <a:pt x="145" y="71"/>
                    <a:pt x="174" y="11"/>
                  </a:cubicBezTo>
                  <a:cubicBezTo>
                    <a:pt x="166" y="8"/>
                    <a:pt x="159" y="4"/>
                    <a:pt x="153" y="0"/>
                  </a:cubicBezTo>
                </a:path>
              </a:pathLst>
            </a:custGeom>
            <a:solidFill>
              <a:schemeClr val="bg2">
                <a:lumMod val="25000"/>
                <a:alpha val="32000"/>
              </a:schemeClr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9" name="iś1íďé">
              <a:extLst>
                <a:ext uri="{FF2B5EF4-FFF2-40B4-BE49-F238E27FC236}">
                  <a16:creationId xmlns:a16="http://schemas.microsoft.com/office/drawing/2014/main" id="{54730D68-24EA-4FCB-87AB-04F9A56AAC6F}"/>
                </a:ext>
              </a:extLst>
            </p:cNvPr>
            <p:cNvSpPr/>
            <p:nvPr/>
          </p:nvSpPr>
          <p:spPr bwMode="auto">
            <a:xfrm>
              <a:off x="9674374" y="1583260"/>
              <a:ext cx="224717" cy="361084"/>
            </a:xfrm>
            <a:custGeom>
              <a:avLst/>
              <a:gdLst>
                <a:gd name="T0" fmla="*/ 58 w 58"/>
                <a:gd name="T1" fmla="*/ 0 h 93"/>
                <a:gd name="T2" fmla="*/ 52 w 58"/>
                <a:gd name="T3" fmla="*/ 1 h 93"/>
                <a:gd name="T4" fmla="*/ 0 w 58"/>
                <a:gd name="T5" fmla="*/ 83 h 93"/>
                <a:gd name="T6" fmla="*/ 20 w 58"/>
                <a:gd name="T7" fmla="*/ 93 h 93"/>
                <a:gd name="T8" fmla="*/ 58 w 58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93">
                  <a:moveTo>
                    <a:pt x="58" y="0"/>
                  </a:moveTo>
                  <a:cubicBezTo>
                    <a:pt x="52" y="1"/>
                    <a:pt x="52" y="1"/>
                    <a:pt x="52" y="1"/>
                  </a:cubicBezTo>
                  <a:cubicBezTo>
                    <a:pt x="41" y="20"/>
                    <a:pt x="24" y="49"/>
                    <a:pt x="0" y="83"/>
                  </a:cubicBezTo>
                  <a:cubicBezTo>
                    <a:pt x="6" y="87"/>
                    <a:pt x="13" y="90"/>
                    <a:pt x="20" y="93"/>
                  </a:cubicBezTo>
                  <a:cubicBezTo>
                    <a:pt x="39" y="53"/>
                    <a:pt x="51" y="20"/>
                    <a:pt x="58" y="0"/>
                  </a:cubicBezTo>
                </a:path>
              </a:pathLst>
            </a:custGeom>
            <a:solidFill>
              <a:schemeClr val="bg2">
                <a:lumMod val="25000"/>
                <a:alpha val="32000"/>
              </a:schemeClr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625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0" name="íṡľídè">
              <a:extLst>
                <a:ext uri="{FF2B5EF4-FFF2-40B4-BE49-F238E27FC236}">
                  <a16:creationId xmlns:a16="http://schemas.microsoft.com/office/drawing/2014/main" id="{4ABB89BC-8186-449B-BCAE-39C0509E0DD3}"/>
                </a:ext>
              </a:extLst>
            </p:cNvPr>
            <p:cNvSpPr/>
            <p:nvPr/>
          </p:nvSpPr>
          <p:spPr bwMode="auto">
            <a:xfrm>
              <a:off x="8299183" y="2712605"/>
              <a:ext cx="893105" cy="647261"/>
            </a:xfrm>
            <a:custGeom>
              <a:avLst/>
              <a:gdLst>
                <a:gd name="T0" fmla="*/ 188 w 231"/>
                <a:gd name="T1" fmla="*/ 0 h 167"/>
                <a:gd name="T2" fmla="*/ 0 w 231"/>
                <a:gd name="T3" fmla="*/ 147 h 167"/>
                <a:gd name="T4" fmla="*/ 29 w 231"/>
                <a:gd name="T5" fmla="*/ 165 h 167"/>
                <a:gd name="T6" fmla="*/ 34 w 231"/>
                <a:gd name="T7" fmla="*/ 167 h 167"/>
                <a:gd name="T8" fmla="*/ 35 w 231"/>
                <a:gd name="T9" fmla="*/ 167 h 167"/>
                <a:gd name="T10" fmla="*/ 79 w 231"/>
                <a:gd name="T11" fmla="*/ 146 h 167"/>
                <a:gd name="T12" fmla="*/ 192 w 231"/>
                <a:gd name="T13" fmla="*/ 63 h 167"/>
                <a:gd name="T14" fmla="*/ 212 w 231"/>
                <a:gd name="T15" fmla="*/ 44 h 167"/>
                <a:gd name="T16" fmla="*/ 231 w 231"/>
                <a:gd name="T17" fmla="*/ 23 h 167"/>
                <a:gd name="T18" fmla="*/ 188 w 231"/>
                <a:gd name="T1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1" h="167">
                  <a:moveTo>
                    <a:pt x="188" y="0"/>
                  </a:moveTo>
                  <a:cubicBezTo>
                    <a:pt x="133" y="55"/>
                    <a:pt x="70" y="108"/>
                    <a:pt x="0" y="147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32" y="166"/>
                    <a:pt x="33" y="166"/>
                    <a:pt x="34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50" y="161"/>
                    <a:pt x="65" y="154"/>
                    <a:pt x="79" y="146"/>
                  </a:cubicBezTo>
                  <a:cubicBezTo>
                    <a:pt x="121" y="123"/>
                    <a:pt x="159" y="94"/>
                    <a:pt x="192" y="63"/>
                  </a:cubicBezTo>
                  <a:cubicBezTo>
                    <a:pt x="199" y="57"/>
                    <a:pt x="206" y="50"/>
                    <a:pt x="212" y="44"/>
                  </a:cubicBezTo>
                  <a:cubicBezTo>
                    <a:pt x="219" y="37"/>
                    <a:pt x="225" y="30"/>
                    <a:pt x="231" y="23"/>
                  </a:cubicBezTo>
                  <a:cubicBezTo>
                    <a:pt x="215" y="17"/>
                    <a:pt x="201" y="9"/>
                    <a:pt x="188" y="0"/>
                  </a:cubicBezTo>
                </a:path>
              </a:pathLst>
            </a:custGeom>
            <a:solidFill>
              <a:schemeClr val="bg2">
                <a:lumMod val="25000"/>
                <a:alpha val="32000"/>
              </a:schemeClr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1" name="iŝ1iḓe">
              <a:extLst>
                <a:ext uri="{FF2B5EF4-FFF2-40B4-BE49-F238E27FC236}">
                  <a16:creationId xmlns:a16="http://schemas.microsoft.com/office/drawing/2014/main" id="{3AE5D5DA-139E-45DD-87E1-9EFE1CDD35AE}"/>
                </a:ext>
              </a:extLst>
            </p:cNvPr>
            <p:cNvSpPr/>
            <p:nvPr/>
          </p:nvSpPr>
          <p:spPr bwMode="auto">
            <a:xfrm>
              <a:off x="9649405" y="1905930"/>
              <a:ext cx="101794" cy="80667"/>
            </a:xfrm>
            <a:custGeom>
              <a:avLst/>
              <a:gdLst>
                <a:gd name="T0" fmla="*/ 6 w 26"/>
                <a:gd name="T1" fmla="*/ 0 h 21"/>
                <a:gd name="T2" fmla="*/ 0 w 26"/>
                <a:gd name="T3" fmla="*/ 10 h 21"/>
                <a:gd name="T4" fmla="*/ 21 w 26"/>
                <a:gd name="T5" fmla="*/ 21 h 21"/>
                <a:gd name="T6" fmla="*/ 26 w 26"/>
                <a:gd name="T7" fmla="*/ 10 h 21"/>
                <a:gd name="T8" fmla="*/ 6 w 26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1">
                  <a:moveTo>
                    <a:pt x="6" y="0"/>
                  </a:moveTo>
                  <a:cubicBezTo>
                    <a:pt x="4" y="4"/>
                    <a:pt x="2" y="7"/>
                    <a:pt x="0" y="10"/>
                  </a:cubicBezTo>
                  <a:cubicBezTo>
                    <a:pt x="6" y="14"/>
                    <a:pt x="13" y="18"/>
                    <a:pt x="21" y="21"/>
                  </a:cubicBezTo>
                  <a:cubicBezTo>
                    <a:pt x="23" y="17"/>
                    <a:pt x="25" y="13"/>
                    <a:pt x="26" y="10"/>
                  </a:cubicBezTo>
                  <a:cubicBezTo>
                    <a:pt x="19" y="7"/>
                    <a:pt x="12" y="4"/>
                    <a:pt x="6" y="0"/>
                  </a:cubicBezTo>
                </a:path>
              </a:pathLst>
            </a:custGeom>
            <a:solidFill>
              <a:srgbClr val="BCDBE0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250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2" name="işļïḍe">
              <a:extLst>
                <a:ext uri="{FF2B5EF4-FFF2-40B4-BE49-F238E27FC236}">
                  <a16:creationId xmlns:a16="http://schemas.microsoft.com/office/drawing/2014/main" id="{D8CF7B12-71D5-4A76-8489-5DABF2175BE9}"/>
                </a:ext>
              </a:extLst>
            </p:cNvPr>
            <p:cNvSpPr/>
            <p:nvPr/>
          </p:nvSpPr>
          <p:spPr bwMode="auto">
            <a:xfrm>
              <a:off x="9027112" y="2678033"/>
              <a:ext cx="201669" cy="122922"/>
            </a:xfrm>
            <a:custGeom>
              <a:avLst/>
              <a:gdLst>
                <a:gd name="T0" fmla="*/ 8 w 52"/>
                <a:gd name="T1" fmla="*/ 0 h 32"/>
                <a:gd name="T2" fmla="*/ 0 w 52"/>
                <a:gd name="T3" fmla="*/ 9 h 32"/>
                <a:gd name="T4" fmla="*/ 43 w 52"/>
                <a:gd name="T5" fmla="*/ 32 h 32"/>
                <a:gd name="T6" fmla="*/ 52 w 52"/>
                <a:gd name="T7" fmla="*/ 23 h 32"/>
                <a:gd name="T8" fmla="*/ 8 w 52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2">
                  <a:moveTo>
                    <a:pt x="8" y="0"/>
                  </a:moveTo>
                  <a:cubicBezTo>
                    <a:pt x="5" y="3"/>
                    <a:pt x="2" y="6"/>
                    <a:pt x="0" y="9"/>
                  </a:cubicBezTo>
                  <a:cubicBezTo>
                    <a:pt x="13" y="18"/>
                    <a:pt x="27" y="26"/>
                    <a:pt x="43" y="32"/>
                  </a:cubicBezTo>
                  <a:cubicBezTo>
                    <a:pt x="46" y="29"/>
                    <a:pt x="49" y="26"/>
                    <a:pt x="52" y="23"/>
                  </a:cubicBezTo>
                  <a:cubicBezTo>
                    <a:pt x="36" y="17"/>
                    <a:pt x="21" y="9"/>
                    <a:pt x="8" y="0"/>
                  </a:cubicBezTo>
                </a:path>
              </a:pathLst>
            </a:custGeom>
            <a:solidFill>
              <a:srgbClr val="BCDBE0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250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3" name="ïşḷïḍè">
              <a:extLst>
                <a:ext uri="{FF2B5EF4-FFF2-40B4-BE49-F238E27FC236}">
                  <a16:creationId xmlns:a16="http://schemas.microsoft.com/office/drawing/2014/main" id="{6233EEF9-560F-4189-93FC-E29CC2DE6E86}"/>
                </a:ext>
              </a:extLst>
            </p:cNvPr>
            <p:cNvSpPr/>
            <p:nvPr/>
          </p:nvSpPr>
          <p:spPr bwMode="auto">
            <a:xfrm>
              <a:off x="9874122" y="1494909"/>
              <a:ext cx="55699" cy="92191"/>
            </a:xfrm>
            <a:custGeom>
              <a:avLst/>
              <a:gdLst>
                <a:gd name="T0" fmla="*/ 14 w 14"/>
                <a:gd name="T1" fmla="*/ 0 h 24"/>
                <a:gd name="T2" fmla="*/ 13 w 14"/>
                <a:gd name="T3" fmla="*/ 0 h 24"/>
                <a:gd name="T4" fmla="*/ 0 w 14"/>
                <a:gd name="T5" fmla="*/ 24 h 24"/>
                <a:gd name="T6" fmla="*/ 6 w 14"/>
                <a:gd name="T7" fmla="*/ 23 h 24"/>
                <a:gd name="T8" fmla="*/ 14 w 14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">
                  <a:moveTo>
                    <a:pt x="1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9" y="9"/>
                    <a:pt x="0" y="24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0" y="10"/>
                    <a:pt x="13" y="2"/>
                    <a:pt x="14" y="0"/>
                  </a:cubicBezTo>
                </a:path>
              </a:pathLst>
            </a:custGeom>
            <a:solidFill>
              <a:srgbClr val="264D62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250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4" name="iśļíḑé">
              <a:extLst>
                <a:ext uri="{FF2B5EF4-FFF2-40B4-BE49-F238E27FC236}">
                  <a16:creationId xmlns:a16="http://schemas.microsoft.com/office/drawing/2014/main" id="{BB86DCCF-1E8C-4ECA-9833-3E06DDB34F48}"/>
                </a:ext>
              </a:extLst>
            </p:cNvPr>
            <p:cNvSpPr/>
            <p:nvPr/>
          </p:nvSpPr>
          <p:spPr bwMode="auto">
            <a:xfrm>
              <a:off x="9401641" y="2218997"/>
              <a:ext cx="48016" cy="63382"/>
            </a:xfrm>
            <a:custGeom>
              <a:avLst/>
              <a:gdLst>
                <a:gd name="T0" fmla="*/ 12 w 12"/>
                <a:gd name="T1" fmla="*/ 0 h 16"/>
                <a:gd name="T2" fmla="*/ 0 w 12"/>
                <a:gd name="T3" fmla="*/ 16 h 16"/>
                <a:gd name="T4" fmla="*/ 3 w 12"/>
                <a:gd name="T5" fmla="*/ 13 h 16"/>
                <a:gd name="T6" fmla="*/ 12 w 12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12" y="0"/>
                  </a:moveTo>
                  <a:cubicBezTo>
                    <a:pt x="8" y="5"/>
                    <a:pt x="5" y="11"/>
                    <a:pt x="0" y="16"/>
                  </a:cubicBezTo>
                  <a:cubicBezTo>
                    <a:pt x="1" y="15"/>
                    <a:pt x="2" y="14"/>
                    <a:pt x="3" y="13"/>
                  </a:cubicBezTo>
                  <a:cubicBezTo>
                    <a:pt x="7" y="9"/>
                    <a:pt x="10" y="5"/>
                    <a:pt x="12" y="0"/>
                  </a:cubicBezTo>
                </a:path>
              </a:pathLst>
            </a:custGeom>
            <a:solidFill>
              <a:srgbClr val="14333D"/>
            </a:solidFill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:lc="http://schemas.openxmlformats.org/drawingml/2006/lockedCanvas" xmlns:ma14="http://schemas.microsoft.com/office/mac/drawingml/2011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25000" lnSpcReduction="20000"/>
            </a:bodyPr>
            <a:lstStyle/>
            <a:p>
              <a:pPr algn="ctr"/>
              <a:endParaRPr sz="24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35" name="ïṥḷïḑe">
            <a:extLst>
              <a:ext uri="{FF2B5EF4-FFF2-40B4-BE49-F238E27FC236}">
                <a16:creationId xmlns:a16="http://schemas.microsoft.com/office/drawing/2014/main" id="{1BD88473-3371-48F9-ADFF-5B0301ADD418}"/>
              </a:ext>
            </a:extLst>
          </p:cNvPr>
          <p:cNvGrpSpPr/>
          <p:nvPr/>
        </p:nvGrpSpPr>
        <p:grpSpPr>
          <a:xfrm rot="7798">
            <a:off x="1699227" y="5484601"/>
            <a:ext cx="234950" cy="234950"/>
            <a:chOff x="1587333" y="4276725"/>
            <a:chExt cx="234950" cy="234950"/>
          </a:xfrm>
        </p:grpSpPr>
        <p:sp>
          <p:nvSpPr>
            <p:cNvPr id="36" name="ïŝlíḓé">
              <a:extLst>
                <a:ext uri="{FF2B5EF4-FFF2-40B4-BE49-F238E27FC236}">
                  <a16:creationId xmlns:a16="http://schemas.microsoft.com/office/drawing/2014/main" id="{7AE9286C-4CB6-4CA7-8753-3CAFB3563604}"/>
                </a:ext>
              </a:extLst>
            </p:cNvPr>
            <p:cNvSpPr/>
            <p:nvPr/>
          </p:nvSpPr>
          <p:spPr>
            <a:xfrm>
              <a:off x="1587333" y="4276725"/>
              <a:ext cx="234950" cy="2349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21920" tIns="60960" rIns="121920" bIns="60960" rtlCol="0" anchor="ctr">
              <a:normAutofit fontScale="25000" lnSpcReduction="20000"/>
            </a:bodyPr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7" name="işḷïḑè">
              <a:extLst>
                <a:ext uri="{FF2B5EF4-FFF2-40B4-BE49-F238E27FC236}">
                  <a16:creationId xmlns:a16="http://schemas.microsoft.com/office/drawing/2014/main" id="{58388D97-1175-4848-8960-6D96AB67E912}"/>
                </a:ext>
              </a:extLst>
            </p:cNvPr>
            <p:cNvSpPr/>
            <p:nvPr/>
          </p:nvSpPr>
          <p:spPr>
            <a:xfrm>
              <a:off x="1628608" y="4318000"/>
              <a:ext cx="152400" cy="152400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21920" tIns="60960" rIns="121920" bIns="60960" rtlCol="0" anchor="ctr">
              <a:normAutofit fontScale="25000" lnSpcReduction="20000"/>
            </a:bodyPr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38" name="ísḷiďè">
            <a:extLst>
              <a:ext uri="{FF2B5EF4-FFF2-40B4-BE49-F238E27FC236}">
                <a16:creationId xmlns:a16="http://schemas.microsoft.com/office/drawing/2014/main" id="{7159496A-4C7B-42D1-BEFD-E912ED0917FC}"/>
              </a:ext>
            </a:extLst>
          </p:cNvPr>
          <p:cNvGrpSpPr/>
          <p:nvPr/>
        </p:nvGrpSpPr>
        <p:grpSpPr>
          <a:xfrm rot="7798">
            <a:off x="4072410" y="5802970"/>
            <a:ext cx="234950" cy="234950"/>
            <a:chOff x="1587333" y="4276725"/>
            <a:chExt cx="234950" cy="234950"/>
          </a:xfrm>
        </p:grpSpPr>
        <p:sp>
          <p:nvSpPr>
            <p:cNvPr id="39" name="işḷídê">
              <a:extLst>
                <a:ext uri="{FF2B5EF4-FFF2-40B4-BE49-F238E27FC236}">
                  <a16:creationId xmlns:a16="http://schemas.microsoft.com/office/drawing/2014/main" id="{01D8601B-8E9F-4FE1-BB0F-048865CE7255}"/>
                </a:ext>
              </a:extLst>
            </p:cNvPr>
            <p:cNvSpPr/>
            <p:nvPr/>
          </p:nvSpPr>
          <p:spPr>
            <a:xfrm>
              <a:off x="1587333" y="4276725"/>
              <a:ext cx="234950" cy="2349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21920" tIns="60960" rIns="121920" bIns="60960" rtlCol="0" anchor="ctr">
              <a:normAutofit fontScale="25000" lnSpcReduction="20000"/>
            </a:bodyPr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0" name="îśḷiḍe">
              <a:extLst>
                <a:ext uri="{FF2B5EF4-FFF2-40B4-BE49-F238E27FC236}">
                  <a16:creationId xmlns:a16="http://schemas.microsoft.com/office/drawing/2014/main" id="{ED5EABEE-DCD4-41C5-941E-831AA62159CD}"/>
                </a:ext>
              </a:extLst>
            </p:cNvPr>
            <p:cNvSpPr/>
            <p:nvPr/>
          </p:nvSpPr>
          <p:spPr>
            <a:xfrm>
              <a:off x="1628608" y="4318000"/>
              <a:ext cx="152400" cy="1524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21920" tIns="60960" rIns="121920" bIns="60960" rtlCol="0" anchor="ctr">
              <a:normAutofit fontScale="25000" lnSpcReduction="20000"/>
            </a:bodyPr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41" name="îṣḻïdê">
            <a:extLst>
              <a:ext uri="{FF2B5EF4-FFF2-40B4-BE49-F238E27FC236}">
                <a16:creationId xmlns:a16="http://schemas.microsoft.com/office/drawing/2014/main" id="{211A66E1-51F5-4B7A-96A3-5C792B473F16}"/>
              </a:ext>
            </a:extLst>
          </p:cNvPr>
          <p:cNvGrpSpPr/>
          <p:nvPr/>
        </p:nvGrpSpPr>
        <p:grpSpPr>
          <a:xfrm rot="7798">
            <a:off x="8868101" y="5088368"/>
            <a:ext cx="234950" cy="234950"/>
            <a:chOff x="1587333" y="4276725"/>
            <a:chExt cx="234950" cy="234950"/>
          </a:xfrm>
        </p:grpSpPr>
        <p:sp>
          <p:nvSpPr>
            <p:cNvPr id="42" name="ïṣ1ïdê">
              <a:extLst>
                <a:ext uri="{FF2B5EF4-FFF2-40B4-BE49-F238E27FC236}">
                  <a16:creationId xmlns:a16="http://schemas.microsoft.com/office/drawing/2014/main" id="{24C15BC1-4DD9-4450-A302-3D1A6CA0A185}"/>
                </a:ext>
              </a:extLst>
            </p:cNvPr>
            <p:cNvSpPr/>
            <p:nvPr/>
          </p:nvSpPr>
          <p:spPr>
            <a:xfrm>
              <a:off x="1587333" y="4276725"/>
              <a:ext cx="234950" cy="2349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21920" tIns="60960" rIns="121920" bIns="60960" rtlCol="0" anchor="ctr">
              <a:normAutofit fontScale="25000" lnSpcReduction="20000"/>
            </a:bodyPr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3" name="ïš1íḋe">
              <a:extLst>
                <a:ext uri="{FF2B5EF4-FFF2-40B4-BE49-F238E27FC236}">
                  <a16:creationId xmlns:a16="http://schemas.microsoft.com/office/drawing/2014/main" id="{5B586885-4AFF-42E9-91D5-7B37DB038BC8}"/>
                </a:ext>
              </a:extLst>
            </p:cNvPr>
            <p:cNvSpPr/>
            <p:nvPr/>
          </p:nvSpPr>
          <p:spPr>
            <a:xfrm>
              <a:off x="1628608" y="4318000"/>
              <a:ext cx="152400" cy="1524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21920" tIns="60960" rIns="121920" bIns="60960" rtlCol="0" anchor="ctr">
              <a:normAutofit fontScale="25000" lnSpcReduction="20000"/>
            </a:bodyPr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44" name="iş1îďê">
            <a:extLst>
              <a:ext uri="{FF2B5EF4-FFF2-40B4-BE49-F238E27FC236}">
                <a16:creationId xmlns:a16="http://schemas.microsoft.com/office/drawing/2014/main" id="{E3E75180-F415-4FE1-8974-B9649770AB2C}"/>
              </a:ext>
            </a:extLst>
          </p:cNvPr>
          <p:cNvGrpSpPr/>
          <p:nvPr/>
        </p:nvGrpSpPr>
        <p:grpSpPr>
          <a:xfrm rot="7798">
            <a:off x="6496407" y="5724311"/>
            <a:ext cx="234950" cy="234950"/>
            <a:chOff x="1587333" y="4276725"/>
            <a:chExt cx="234950" cy="234950"/>
          </a:xfrm>
        </p:grpSpPr>
        <p:sp>
          <p:nvSpPr>
            <p:cNvPr id="45" name="ïŝliḓé">
              <a:extLst>
                <a:ext uri="{FF2B5EF4-FFF2-40B4-BE49-F238E27FC236}">
                  <a16:creationId xmlns:a16="http://schemas.microsoft.com/office/drawing/2014/main" id="{40EE2C36-E4EF-4413-8454-21745BCC7BA6}"/>
                </a:ext>
              </a:extLst>
            </p:cNvPr>
            <p:cNvSpPr/>
            <p:nvPr/>
          </p:nvSpPr>
          <p:spPr>
            <a:xfrm>
              <a:off x="1587333" y="4276725"/>
              <a:ext cx="234950" cy="2349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21920" tIns="60960" rIns="121920" bIns="60960" rtlCol="0" anchor="ctr">
              <a:normAutofit fontScale="25000" lnSpcReduction="20000"/>
            </a:bodyPr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6" name="íslíḑè">
              <a:extLst>
                <a:ext uri="{FF2B5EF4-FFF2-40B4-BE49-F238E27FC236}">
                  <a16:creationId xmlns:a16="http://schemas.microsoft.com/office/drawing/2014/main" id="{41E301EC-3EE8-4293-B75C-FF21B6DD6D0C}"/>
                </a:ext>
              </a:extLst>
            </p:cNvPr>
            <p:cNvSpPr/>
            <p:nvPr/>
          </p:nvSpPr>
          <p:spPr>
            <a:xfrm>
              <a:off x="1628608" y="4318000"/>
              <a:ext cx="152400" cy="152400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21920" tIns="60960" rIns="121920" bIns="60960" rtlCol="0" anchor="ctr">
              <a:normAutofit fontScale="25000" lnSpcReduction="20000"/>
            </a:bodyPr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</p:grp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8E3CEE32-5E97-40C8-A786-1B9C4AA0A7FB}"/>
              </a:ext>
            </a:extLst>
          </p:cNvPr>
          <p:cNvCxnSpPr>
            <a:cxnSpLocks/>
          </p:cNvCxnSpPr>
          <p:nvPr/>
        </p:nvCxnSpPr>
        <p:spPr>
          <a:xfrm rot="7798">
            <a:off x="1814391" y="5224135"/>
            <a:ext cx="2577" cy="26046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3D02A5B8-CA67-49A4-8DFC-A7ADB2A37900}"/>
              </a:ext>
            </a:extLst>
          </p:cNvPr>
          <p:cNvCxnSpPr/>
          <p:nvPr/>
        </p:nvCxnSpPr>
        <p:spPr>
          <a:xfrm rot="7798">
            <a:off x="4189762" y="4418447"/>
            <a:ext cx="0" cy="14004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îšḻïḑè">
            <a:extLst>
              <a:ext uri="{FF2B5EF4-FFF2-40B4-BE49-F238E27FC236}">
                <a16:creationId xmlns:a16="http://schemas.microsoft.com/office/drawing/2014/main" id="{6F759FD1-9096-498A-8558-EFD2EFD0D4CD}"/>
              </a:ext>
            </a:extLst>
          </p:cNvPr>
          <p:cNvGrpSpPr/>
          <p:nvPr/>
        </p:nvGrpSpPr>
        <p:grpSpPr>
          <a:xfrm rot="7798">
            <a:off x="5389665" y="1994658"/>
            <a:ext cx="2442623" cy="1670678"/>
            <a:chOff x="605066" y="1934715"/>
            <a:chExt cx="2442624" cy="1670678"/>
          </a:xfrm>
        </p:grpSpPr>
        <p:sp>
          <p:nvSpPr>
            <p:cNvPr id="50" name="îS1ïḍè">
              <a:extLst>
                <a:ext uri="{FF2B5EF4-FFF2-40B4-BE49-F238E27FC236}">
                  <a16:creationId xmlns:a16="http://schemas.microsoft.com/office/drawing/2014/main" id="{CC506799-43E4-4276-8FF8-BA9D7C81CD21}"/>
                </a:ext>
              </a:extLst>
            </p:cNvPr>
            <p:cNvSpPr/>
            <p:nvPr/>
          </p:nvSpPr>
          <p:spPr bwMode="auto">
            <a:xfrm>
              <a:off x="605066" y="2448154"/>
              <a:ext cx="2442624" cy="1157239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72000" tIns="60960" rIns="72000" bIns="6096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1219139">
                <a:lnSpc>
                  <a:spcPct val="120000"/>
                </a:lnSpc>
              </a:pP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          用例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管理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Web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化</a:t>
              </a:r>
              <a:endParaRPr lang="en-US" altLang="zh-CN" sz="1400" dirty="0" smtClean="0">
                <a:latin typeface="+mn-lt"/>
                <a:ea typeface="+mn-ea"/>
                <a:cs typeface="+mn-ea"/>
                <a:sym typeface="+mn-lt"/>
              </a:endParaRPr>
            </a:p>
            <a:p>
              <a:pPr defTabSz="1219139">
                <a:lnSpc>
                  <a:spcPct val="120000"/>
                </a:lnSpc>
              </a:pP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          配置管理中心化</a:t>
              </a:r>
              <a:endParaRPr lang="en-US" altLang="zh-CN" sz="1400" dirty="0" smtClean="0">
                <a:latin typeface="+mn-lt"/>
                <a:ea typeface="+mn-ea"/>
                <a:cs typeface="+mn-ea"/>
                <a:sym typeface="+mn-lt"/>
              </a:endParaRPr>
            </a:p>
            <a:p>
              <a:pPr defTabSz="1219139">
                <a:lnSpc>
                  <a:spcPct val="120000"/>
                </a:lnSpc>
              </a:pPr>
              <a:r>
                <a:rPr lang="en-US" altLang="zh-CN" sz="1400" dirty="0"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        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用例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执行任务化</a:t>
              </a:r>
            </a:p>
            <a:p>
              <a:pPr defTabSz="1219139">
                <a:lnSpc>
                  <a:spcPct val="120000"/>
                </a:lnSpc>
              </a:pP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         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定制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HTML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报告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框架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1" name="ïṣliḑé">
              <a:extLst>
                <a:ext uri="{FF2B5EF4-FFF2-40B4-BE49-F238E27FC236}">
                  <a16:creationId xmlns:a16="http://schemas.microsoft.com/office/drawing/2014/main" id="{79C36F3C-82BC-42E8-88EE-83ACE1D76AB0}"/>
                </a:ext>
              </a:extLst>
            </p:cNvPr>
            <p:cNvSpPr txBox="1"/>
            <p:nvPr/>
          </p:nvSpPr>
          <p:spPr bwMode="auto">
            <a:xfrm>
              <a:off x="673100" y="1934715"/>
              <a:ext cx="2308225" cy="44180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400" b="1" dirty="0">
                  <a:latin typeface="+mn-lt"/>
                  <a:ea typeface="+mn-ea"/>
                  <a:cs typeface="+mn-ea"/>
                  <a:sym typeface="+mn-lt"/>
                </a:rPr>
                <a:t>2.0</a:t>
              </a:r>
              <a:r>
                <a:rPr lang="zh-CN" altLang="en-US" sz="2400" b="1" dirty="0">
                  <a:latin typeface="+mn-lt"/>
                  <a:ea typeface="+mn-ea"/>
                  <a:cs typeface="+mn-ea"/>
                  <a:sym typeface="+mn-lt"/>
                </a:rPr>
                <a:t>版本</a:t>
              </a:r>
              <a:endParaRPr lang="en-US" altLang="zh-CN" sz="24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2" name="išḻîďé">
            <a:extLst>
              <a:ext uri="{FF2B5EF4-FFF2-40B4-BE49-F238E27FC236}">
                <a16:creationId xmlns:a16="http://schemas.microsoft.com/office/drawing/2014/main" id="{E4D1A032-8E13-410D-9639-A529E2BE9576}"/>
              </a:ext>
            </a:extLst>
          </p:cNvPr>
          <p:cNvGrpSpPr/>
          <p:nvPr/>
        </p:nvGrpSpPr>
        <p:grpSpPr>
          <a:xfrm rot="7798">
            <a:off x="7813049" y="1266260"/>
            <a:ext cx="2356800" cy="1668695"/>
            <a:chOff x="654685" y="1934715"/>
            <a:chExt cx="2356801" cy="1668695"/>
          </a:xfrm>
        </p:grpSpPr>
        <p:sp>
          <p:nvSpPr>
            <p:cNvPr id="53" name="îşļïḋè">
              <a:extLst>
                <a:ext uri="{FF2B5EF4-FFF2-40B4-BE49-F238E27FC236}">
                  <a16:creationId xmlns:a16="http://schemas.microsoft.com/office/drawing/2014/main" id="{6A301730-84DF-4B96-B141-E0EB3C246942}"/>
                </a:ext>
              </a:extLst>
            </p:cNvPr>
            <p:cNvSpPr/>
            <p:nvPr/>
          </p:nvSpPr>
          <p:spPr bwMode="auto">
            <a:xfrm>
              <a:off x="654685" y="2446611"/>
              <a:ext cx="2356801" cy="1156799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72000" tIns="60960" rIns="72000" bIns="6096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1219139">
                <a:lnSpc>
                  <a:spcPct val="120000"/>
                </a:lnSpc>
              </a:pP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       </a:t>
              </a:r>
              <a:r>
                <a:rPr kumimoji="1" lang="en-US" altLang="zh-CN" sz="1400" dirty="0">
                  <a:latin typeface="+mn-lt"/>
                  <a:ea typeface="+mn-ea"/>
                  <a:cs typeface="+mn-ea"/>
                  <a:sym typeface="+mn-lt"/>
                </a:rPr>
                <a:t>UAT/</a:t>
              </a:r>
              <a:r>
                <a:rPr kumimoji="1" lang="zh-CN" altLang="en-US" sz="1400" dirty="0">
                  <a:latin typeface="+mn-lt"/>
                  <a:ea typeface="+mn-ea"/>
                  <a:cs typeface="+mn-ea"/>
                  <a:sym typeface="+mn-lt"/>
                </a:rPr>
                <a:t>生产接口</a:t>
              </a:r>
              <a:r>
                <a:rPr kumimoji="1"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对比</a:t>
              </a:r>
              <a:endParaRPr lang="en-US" altLang="zh-CN" sz="1400" dirty="0" smtClean="0">
                <a:latin typeface="+mn-lt"/>
                <a:ea typeface="+mn-ea"/>
                <a:cs typeface="+mn-ea"/>
                <a:sym typeface="+mn-lt"/>
              </a:endParaRPr>
            </a:p>
            <a:p>
              <a:pPr defTabSz="1219139">
                <a:lnSpc>
                  <a:spcPct val="120000"/>
                </a:lnSpc>
              </a:pPr>
              <a:r>
                <a:rPr lang="en-US" altLang="zh-CN" sz="1400" dirty="0"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     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接口自动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Fuzz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测试</a:t>
              </a:r>
              <a:endParaRPr lang="en-US" altLang="zh-CN" sz="1400" dirty="0" smtClean="0">
                <a:latin typeface="+mn-lt"/>
                <a:ea typeface="+mn-ea"/>
                <a:cs typeface="+mn-ea"/>
                <a:sym typeface="+mn-lt"/>
              </a:endParaRPr>
            </a:p>
            <a:p>
              <a:pPr defTabSz="1219139">
                <a:lnSpc>
                  <a:spcPct val="120000"/>
                </a:lnSpc>
              </a:pPr>
              <a:r>
                <a:rPr kumimoji="1"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       自动生成基础用例</a:t>
              </a:r>
              <a:endParaRPr lang="en-US" altLang="zh-CN" sz="1400" dirty="0" smtClean="0">
                <a:latin typeface="+mn-lt"/>
                <a:ea typeface="+mn-ea"/>
                <a:cs typeface="+mn-ea"/>
                <a:sym typeface="+mn-lt"/>
              </a:endParaRPr>
            </a:p>
            <a:p>
              <a:pPr defTabSz="1219139">
                <a:lnSpc>
                  <a:spcPct val="120000"/>
                </a:lnSpc>
              </a:pPr>
              <a:r>
                <a:rPr lang="en-US" altLang="zh-CN" sz="1400" dirty="0"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     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接入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CI </a:t>
              </a:r>
              <a:r>
                <a:rPr kumimoji="1"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/ CD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4" name="ïṣlïḑê">
              <a:extLst>
                <a:ext uri="{FF2B5EF4-FFF2-40B4-BE49-F238E27FC236}">
                  <a16:creationId xmlns:a16="http://schemas.microsoft.com/office/drawing/2014/main" id="{E2DA91A5-1851-4D3D-BE10-1C9A12823341}"/>
                </a:ext>
              </a:extLst>
            </p:cNvPr>
            <p:cNvSpPr txBox="1"/>
            <p:nvPr/>
          </p:nvSpPr>
          <p:spPr bwMode="auto">
            <a:xfrm>
              <a:off x="673100" y="1934715"/>
              <a:ext cx="2308225" cy="44180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400" b="1" dirty="0">
                  <a:latin typeface="+mn-lt"/>
                  <a:ea typeface="+mn-ea"/>
                  <a:cs typeface="+mn-ea"/>
                  <a:sym typeface="+mn-lt"/>
                </a:rPr>
                <a:t>Future</a:t>
              </a:r>
            </a:p>
          </p:txBody>
        </p:sp>
      </p:grp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91411AF-0638-4758-8145-E6D51ABAF609}"/>
              </a:ext>
            </a:extLst>
          </p:cNvPr>
          <p:cNvCxnSpPr>
            <a:cxnSpLocks/>
          </p:cNvCxnSpPr>
          <p:nvPr/>
        </p:nvCxnSpPr>
        <p:spPr>
          <a:xfrm rot="7798">
            <a:off x="6609136" y="3589283"/>
            <a:ext cx="4890" cy="21348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C68E19C3-4BA2-48A2-8512-4D65941462AF}"/>
              </a:ext>
            </a:extLst>
          </p:cNvPr>
          <p:cNvCxnSpPr>
            <a:cxnSpLocks/>
          </p:cNvCxnSpPr>
          <p:nvPr/>
        </p:nvCxnSpPr>
        <p:spPr>
          <a:xfrm rot="7798" flipH="1">
            <a:off x="8985576" y="2888214"/>
            <a:ext cx="1" cy="2200153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1"/>
          <p:cNvSpPr txBox="1">
            <a:spLocks noChangeArrowheads="1"/>
          </p:cNvSpPr>
          <p:nvPr/>
        </p:nvSpPr>
        <p:spPr bwMode="auto">
          <a:xfrm rot="7798">
            <a:off x="377333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演进历程</a:t>
            </a:r>
          </a:p>
        </p:txBody>
      </p:sp>
      <p:grpSp>
        <p:nvGrpSpPr>
          <p:cNvPr id="58" name="îšḻïḑè">
            <a:extLst>
              <a:ext uri="{FF2B5EF4-FFF2-40B4-BE49-F238E27FC236}">
                <a16:creationId xmlns:a16="http://schemas.microsoft.com/office/drawing/2014/main" id="{6F759FD1-9096-498A-8558-EFD2EFD0D4CD}"/>
              </a:ext>
            </a:extLst>
          </p:cNvPr>
          <p:cNvGrpSpPr/>
          <p:nvPr/>
        </p:nvGrpSpPr>
        <p:grpSpPr>
          <a:xfrm rot="7798">
            <a:off x="3033703" y="2831083"/>
            <a:ext cx="2356800" cy="1670680"/>
            <a:chOff x="646259" y="1934715"/>
            <a:chExt cx="2356801" cy="1670680"/>
          </a:xfrm>
        </p:grpSpPr>
        <p:sp>
          <p:nvSpPr>
            <p:cNvPr id="59" name="îS1ïḍè">
              <a:extLst>
                <a:ext uri="{FF2B5EF4-FFF2-40B4-BE49-F238E27FC236}">
                  <a16:creationId xmlns:a16="http://schemas.microsoft.com/office/drawing/2014/main" id="{CC506799-43E4-4276-8FF8-BA9D7C81CD21}"/>
                </a:ext>
              </a:extLst>
            </p:cNvPr>
            <p:cNvSpPr/>
            <p:nvPr/>
          </p:nvSpPr>
          <p:spPr bwMode="auto">
            <a:xfrm>
              <a:off x="646259" y="2448156"/>
              <a:ext cx="2356801" cy="1157239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72000" tIns="60960" rIns="72000" bIns="6096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1219139">
                <a:lnSpc>
                  <a:spcPct val="120000"/>
                </a:lnSpc>
              </a:pP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        基于 </a:t>
              </a:r>
              <a:r>
                <a:rPr lang="en-US" altLang="zh-CN" sz="1400" dirty="0">
                  <a:latin typeface="+mn-lt"/>
                  <a:ea typeface="+mn-ea"/>
                  <a:cs typeface="+mn-ea"/>
                  <a:sym typeface="+mn-lt"/>
                </a:rPr>
                <a:t>Excel 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管理用例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  <a:p>
              <a:pPr defTabSz="1219139">
                <a:lnSpc>
                  <a:spcPct val="120000"/>
                </a:lnSpc>
              </a:pP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        本地明文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配置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  <a:p>
              <a:pPr defTabSz="1219139">
                <a:lnSpc>
                  <a:spcPct val="120000"/>
                </a:lnSpc>
              </a:pPr>
              <a:r>
                <a:rPr lang="en-US" altLang="zh-CN" sz="1400" dirty="0">
                  <a:latin typeface="+mn-lt"/>
                  <a:ea typeface="+mn-ea"/>
                  <a:cs typeface="+mn-ea"/>
                  <a:sym typeface="+mn-lt"/>
                </a:rPr>
                <a:t>        Jenkins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定时构建</a:t>
              </a:r>
              <a:endParaRPr lang="en-US" altLang="zh-CN" sz="1400" dirty="0" smtClean="0">
                <a:latin typeface="+mn-lt"/>
                <a:ea typeface="+mn-ea"/>
                <a:cs typeface="+mn-ea"/>
                <a:sym typeface="+mn-lt"/>
              </a:endParaRPr>
            </a:p>
            <a:p>
              <a:pPr defTabSz="1219139">
                <a:lnSpc>
                  <a:spcPct val="120000"/>
                </a:lnSpc>
              </a:pP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        定制 </a:t>
              </a:r>
              <a:r>
                <a:rPr lang="en-US" altLang="zh-CN" sz="1400" dirty="0" smtClean="0">
                  <a:latin typeface="+mn-lt"/>
                  <a:ea typeface="+mn-ea"/>
                  <a:cs typeface="+mn-ea"/>
                  <a:sym typeface="+mn-lt"/>
                </a:rPr>
                <a:t>HTML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测试报告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0" name="ïṣliḑé">
              <a:extLst>
                <a:ext uri="{FF2B5EF4-FFF2-40B4-BE49-F238E27FC236}">
                  <a16:creationId xmlns:a16="http://schemas.microsoft.com/office/drawing/2014/main" id="{79C36F3C-82BC-42E8-88EE-83ACE1D76AB0}"/>
                </a:ext>
              </a:extLst>
            </p:cNvPr>
            <p:cNvSpPr txBox="1"/>
            <p:nvPr/>
          </p:nvSpPr>
          <p:spPr bwMode="auto">
            <a:xfrm>
              <a:off x="673100" y="1934715"/>
              <a:ext cx="2308225" cy="44180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400" b="1" dirty="0">
                  <a:latin typeface="+mn-lt"/>
                  <a:ea typeface="+mn-ea"/>
                  <a:cs typeface="+mn-ea"/>
                  <a:sym typeface="+mn-lt"/>
                </a:rPr>
                <a:t>1.5</a:t>
              </a:r>
              <a:r>
                <a:rPr lang="zh-CN" altLang="en-US" sz="2400" b="1" dirty="0">
                  <a:latin typeface="+mn-lt"/>
                  <a:ea typeface="+mn-ea"/>
                  <a:cs typeface="+mn-ea"/>
                  <a:sym typeface="+mn-lt"/>
                </a:rPr>
                <a:t>版本</a:t>
              </a:r>
              <a:endParaRPr lang="en-US" altLang="zh-CN" sz="24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1" name="išḻîďé">
            <a:extLst>
              <a:ext uri="{FF2B5EF4-FFF2-40B4-BE49-F238E27FC236}">
                <a16:creationId xmlns:a16="http://schemas.microsoft.com/office/drawing/2014/main" id="{E4D1A032-8E13-410D-9639-A529E2BE9576}"/>
              </a:ext>
            </a:extLst>
          </p:cNvPr>
          <p:cNvGrpSpPr/>
          <p:nvPr/>
        </p:nvGrpSpPr>
        <p:grpSpPr>
          <a:xfrm rot="7798">
            <a:off x="632091" y="3626631"/>
            <a:ext cx="2356800" cy="1668695"/>
            <a:chOff x="654685" y="1934715"/>
            <a:chExt cx="2356801" cy="1668695"/>
          </a:xfrm>
        </p:grpSpPr>
        <p:sp>
          <p:nvSpPr>
            <p:cNvPr id="62" name="îşļïḋè">
              <a:extLst>
                <a:ext uri="{FF2B5EF4-FFF2-40B4-BE49-F238E27FC236}">
                  <a16:creationId xmlns:a16="http://schemas.microsoft.com/office/drawing/2014/main" id="{6A301730-84DF-4B96-B141-E0EB3C246942}"/>
                </a:ext>
              </a:extLst>
            </p:cNvPr>
            <p:cNvSpPr/>
            <p:nvPr/>
          </p:nvSpPr>
          <p:spPr bwMode="auto">
            <a:xfrm>
              <a:off x="654685" y="2446611"/>
              <a:ext cx="2356801" cy="1156799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72000" tIns="60960" rIns="72000" bIns="6096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        基于 </a:t>
              </a:r>
              <a:r>
                <a:rPr lang="en-US" altLang="zh-CN" sz="1400" dirty="0">
                  <a:latin typeface="+mn-lt"/>
                  <a:ea typeface="+mn-ea"/>
                  <a:cs typeface="+mn-ea"/>
                  <a:sym typeface="+mn-lt"/>
                </a:rPr>
                <a:t>Excel 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管理用例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        本地明文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配置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       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手动执行</a:t>
              </a: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测试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+mn-lt"/>
                  <a:ea typeface="+mn-ea"/>
                  <a:cs typeface="+mn-ea"/>
                  <a:sym typeface="+mn-lt"/>
                </a:rPr>
                <a:t>       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日志 </a:t>
              </a:r>
              <a:r>
                <a:rPr lang="en-US" altLang="zh-CN" sz="1400" dirty="0">
                  <a:latin typeface="+mn-lt"/>
                  <a:ea typeface="+mn-ea"/>
                  <a:cs typeface="+mn-ea"/>
                  <a:sym typeface="+mn-lt"/>
                </a:rPr>
                <a:t>/ Excel </a:t>
              </a:r>
              <a:r>
                <a:rPr lang="zh-CN" altLang="en-US" sz="1400" dirty="0" smtClean="0">
                  <a:latin typeface="+mn-lt"/>
                  <a:ea typeface="+mn-ea"/>
                  <a:cs typeface="+mn-ea"/>
                  <a:sym typeface="+mn-lt"/>
                </a:rPr>
                <a:t>记录结果</a:t>
              </a:r>
              <a:endParaRPr lang="en-US" altLang="zh-CN" sz="14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3" name="ïṣlïḑê">
              <a:extLst>
                <a:ext uri="{FF2B5EF4-FFF2-40B4-BE49-F238E27FC236}">
                  <a16:creationId xmlns:a16="http://schemas.microsoft.com/office/drawing/2014/main" id="{E2DA91A5-1851-4D3D-BE10-1C9A12823341}"/>
                </a:ext>
              </a:extLst>
            </p:cNvPr>
            <p:cNvSpPr txBox="1"/>
            <p:nvPr/>
          </p:nvSpPr>
          <p:spPr bwMode="auto">
            <a:xfrm>
              <a:off x="673100" y="1934715"/>
              <a:ext cx="2308225" cy="44180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1920" tIns="60960" rIns="121920" bIns="6096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400" b="1" dirty="0">
                  <a:latin typeface="+mn-lt"/>
                  <a:ea typeface="+mn-ea"/>
                  <a:cs typeface="+mn-ea"/>
                  <a:sym typeface="+mn-lt"/>
                </a:rPr>
                <a:t>1.0</a:t>
              </a:r>
              <a:r>
                <a:rPr lang="zh-CN" altLang="en-US" sz="2400" b="1" dirty="0">
                  <a:latin typeface="+mn-lt"/>
                  <a:ea typeface="+mn-ea"/>
                  <a:cs typeface="+mn-ea"/>
                  <a:sym typeface="+mn-lt"/>
                </a:rPr>
                <a:t>版本</a:t>
              </a:r>
              <a:endParaRPr lang="en-US" altLang="zh-CN" sz="24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63095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6="http://schemas.microsoft.com/office/drawing/2014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6="http://schemas.microsoft.com/office/drawing/2014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6766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设计思路</a:t>
            </a:r>
          </a:p>
        </p:txBody>
      </p:sp>
      <p:grpSp>
        <p:nvGrpSpPr>
          <p:cNvPr id="9" name="21205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7995" y="1569375"/>
            <a:ext cx="11126818" cy="4283027"/>
            <a:chOff x="562406" y="2225963"/>
            <a:chExt cx="11126817" cy="4283031"/>
          </a:xfrm>
        </p:grpSpPr>
        <p:grpSp>
          <p:nvGrpSpPr>
            <p:cNvPr id="10" name="iş1îḍê"/>
            <p:cNvGrpSpPr/>
            <p:nvPr/>
          </p:nvGrpSpPr>
          <p:grpSpPr>
            <a:xfrm>
              <a:off x="562406" y="2225963"/>
              <a:ext cx="3279396" cy="2983706"/>
              <a:chOff x="547244" y="1968054"/>
              <a:chExt cx="3728598" cy="2983706"/>
            </a:xfrm>
          </p:grpSpPr>
          <p:sp>
            <p:nvSpPr>
              <p:cNvPr id="21" name="iṧḻïde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547244" y="1968054"/>
                <a:ext cx="3406758" cy="84095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121920" tIns="60960" rIns="121920" bIns="6096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  <a:buSzPct val="25000"/>
                </a:pPr>
                <a:r>
                  <a:rPr lang="zh-CN" altLang="en-US" sz="1400" dirty="0">
                    <a:latin typeface="+mn-lt"/>
                    <a:ea typeface="+mn-ea"/>
                    <a:cs typeface="+mn-ea"/>
                    <a:sym typeface="+mn-lt"/>
                  </a:rPr>
                  <a:t>支持多种来源导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入用例模板</a:t>
                </a:r>
                <a:endParaRPr lang="en-US" altLang="zh-CN" sz="1400" dirty="0">
                  <a:latin typeface="+mn-lt"/>
                  <a:ea typeface="+mn-ea"/>
                  <a:cs typeface="+mn-ea"/>
                  <a:sym typeface="+mn-lt"/>
                </a:endParaRPr>
              </a:p>
              <a:p>
                <a:pPr>
                  <a:lnSpc>
                    <a:spcPct val="150000"/>
                  </a:lnSpc>
                  <a:buSzPct val="25000"/>
                </a:pPr>
                <a:r>
                  <a:rPr lang="zh-CN" altLang="en-US" sz="1400" dirty="0">
                    <a:latin typeface="+mn-lt"/>
                    <a:ea typeface="+mn-ea"/>
                    <a:cs typeface="+mn-ea"/>
                    <a:sym typeface="+mn-lt"/>
                  </a:rPr>
                  <a:t>减轻历史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包袱</a:t>
                </a:r>
                <a:endParaRPr lang="zh-CN" altLang="en-US" sz="12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2" name="îşļidé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547244" y="3040386"/>
                <a:ext cx="3406759" cy="8400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121920" tIns="60960" rIns="121920" bIns="6096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  <a:buSzPct val="25000"/>
                </a:pP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根据用例</a:t>
                </a:r>
                <a:r>
                  <a:rPr lang="zh-CN" altLang="en-US" sz="1400" dirty="0">
                    <a:latin typeface="+mn-lt"/>
                    <a:ea typeface="+mn-ea"/>
                    <a:cs typeface="+mn-ea"/>
                    <a:sym typeface="+mn-lt"/>
                  </a:rPr>
                  <a:t>模板自动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填充用例</a:t>
                </a:r>
                <a:endParaRPr lang="en-US" altLang="zh-CN" sz="1400" dirty="0">
                  <a:latin typeface="+mn-lt"/>
                  <a:ea typeface="+mn-ea"/>
                  <a:cs typeface="+mn-ea"/>
                  <a:sym typeface="+mn-lt"/>
                </a:endParaRPr>
              </a:p>
              <a:p>
                <a:pPr>
                  <a:lnSpc>
                    <a:spcPct val="150000"/>
                  </a:lnSpc>
                  <a:buSzPct val="25000"/>
                </a:pP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降低新增用例</a:t>
                </a:r>
                <a:r>
                  <a:rPr lang="zh-CN" altLang="en-US" sz="1400" dirty="0">
                    <a:latin typeface="+mn-lt"/>
                    <a:ea typeface="+mn-ea"/>
                    <a:cs typeface="+mn-ea"/>
                    <a:sym typeface="+mn-lt"/>
                  </a:rPr>
                  <a:t>编辑成本</a:t>
                </a:r>
                <a:endParaRPr lang="de-DE" altLang="zh-CN" sz="14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3" name="iṡliḑe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547244" y="4111760"/>
                <a:ext cx="3728598" cy="8400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121920" tIns="60960" rIns="121920" bIns="6096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  <a:buSzPct val="25000"/>
                </a:pP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实现用例依赖机制</a:t>
                </a:r>
                <a:endParaRPr lang="en-US" altLang="zh-CN" sz="1400" dirty="0" smtClean="0">
                  <a:latin typeface="+mn-lt"/>
                  <a:ea typeface="+mn-ea"/>
                  <a:cs typeface="+mn-ea"/>
                  <a:sym typeface="+mn-lt"/>
                </a:endParaRPr>
              </a:p>
              <a:p>
                <a:pPr>
                  <a:lnSpc>
                    <a:spcPct val="150000"/>
                  </a:lnSpc>
                  <a:buSzPct val="25000"/>
                </a:pP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复用已有用例</a:t>
                </a:r>
                <a:r>
                  <a:rPr lang="en-US" altLang="zh-CN" sz="1400" dirty="0" smtClean="0">
                    <a:latin typeface="+mn-lt"/>
                    <a:ea typeface="+mn-ea"/>
                    <a:cs typeface="+mn-ea"/>
                    <a:sym typeface="+mn-lt"/>
                  </a:rPr>
                  <a:t>,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 简化长流程用例编写</a:t>
                </a:r>
                <a:endParaRPr lang="de-DE" altLang="zh-CN" sz="14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cxnSp>
            <p:nvCxnSpPr>
              <p:cNvPr id="24" name="直接连接符 23"/>
              <p:cNvCxnSpPr/>
              <p:nvPr/>
            </p:nvCxnSpPr>
            <p:spPr>
              <a:xfrm>
                <a:off x="576677" y="2924699"/>
                <a:ext cx="3406759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>
                <a:off x="614641" y="3996072"/>
                <a:ext cx="3406759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îṣliďé"/>
            <p:cNvGrpSpPr/>
            <p:nvPr/>
          </p:nvGrpSpPr>
          <p:grpSpPr>
            <a:xfrm>
              <a:off x="8209405" y="3449564"/>
              <a:ext cx="3479818" cy="3059430"/>
              <a:chOff x="7756086" y="3668224"/>
              <a:chExt cx="3956474" cy="3059430"/>
            </a:xfrm>
          </p:grpSpPr>
          <p:sp>
            <p:nvSpPr>
              <p:cNvPr id="16" name="ïṣḻiḍè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8274986" y="3668224"/>
                <a:ext cx="3406762" cy="839998"/>
              </a:xfrm>
              <a:prstGeom prst="rect">
                <a:avLst/>
              </a:prstGeom>
              <a:noFill/>
            </p:spPr>
            <p:txBody>
              <a:bodyPr wrap="square" lIns="121920" tIns="60960" rIns="121920" bIns="6096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50000"/>
                  </a:lnSpc>
                  <a:buSzPct val="25000"/>
                </a:pPr>
                <a:r>
                  <a:rPr lang="zh-CN" altLang="en-US" sz="1400" dirty="0">
                    <a:latin typeface="+mn-lt"/>
                    <a:ea typeface="+mn-ea"/>
                    <a:cs typeface="+mn-ea"/>
                    <a:sym typeface="+mn-lt"/>
                  </a:rPr>
                  <a:t>页面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发起测试并即时展示结果</a:t>
                </a:r>
                <a:endParaRPr lang="en-US" altLang="zh-CN" sz="1400" dirty="0">
                  <a:latin typeface="+mn-lt"/>
                  <a:ea typeface="+mn-ea"/>
                  <a:cs typeface="+mn-ea"/>
                  <a:sym typeface="+mn-lt"/>
                </a:endParaRPr>
              </a:p>
              <a:p>
                <a:pPr algn="r">
                  <a:lnSpc>
                    <a:spcPct val="150000"/>
                  </a:lnSpc>
                  <a:buSzPct val="25000"/>
                </a:pPr>
                <a:r>
                  <a:rPr lang="zh-CN" altLang="en-US" sz="1400" dirty="0">
                    <a:latin typeface="+mn-lt"/>
                    <a:ea typeface="+mn-ea"/>
                    <a:cs typeface="+mn-ea"/>
                    <a:sym typeface="+mn-lt"/>
                  </a:rPr>
                  <a:t>支持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用例调试与问题定位</a:t>
                </a:r>
                <a:endParaRPr lang="de-DE" altLang="zh-CN" sz="14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7" name="îśḻîḓé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7756086" y="4777937"/>
                <a:ext cx="3925662" cy="840001"/>
              </a:xfrm>
              <a:prstGeom prst="rect">
                <a:avLst/>
              </a:prstGeom>
              <a:noFill/>
            </p:spPr>
            <p:txBody>
              <a:bodyPr wrap="square" lIns="121920" tIns="60960" rIns="121920" bIns="6096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70000"/>
                  </a:lnSpc>
                  <a:buSzPct val="25000"/>
                </a:pPr>
                <a:r>
                  <a:rPr lang="zh-CN" altLang="en-US" sz="1400" dirty="0">
                    <a:latin typeface="+mn-lt"/>
                    <a:ea typeface="+mn-ea"/>
                    <a:cs typeface="+mn-ea"/>
                    <a:sym typeface="+mn-lt"/>
                  </a:rPr>
                  <a:t>可扩展的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后端</a:t>
                </a:r>
                <a:r>
                  <a:rPr lang="zh-CN" altLang="en-US" sz="1400" dirty="0">
                    <a:latin typeface="+mn-lt"/>
                    <a:ea typeface="+mn-ea"/>
                    <a:cs typeface="+mn-ea"/>
                    <a:sym typeface="+mn-lt"/>
                  </a:rPr>
                  <a:t>任务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执行</a:t>
                </a:r>
                <a:r>
                  <a:rPr lang="zh-CN" altLang="en-US" sz="1400" dirty="0">
                    <a:latin typeface="+mn-lt"/>
                    <a:ea typeface="+mn-ea"/>
                    <a:cs typeface="+mn-ea"/>
                    <a:sym typeface="+mn-lt"/>
                  </a:rPr>
                  <a:t>框架</a:t>
                </a:r>
                <a:endParaRPr lang="en-US" altLang="zh-CN" sz="1400" dirty="0">
                  <a:latin typeface="+mn-lt"/>
                  <a:ea typeface="+mn-ea"/>
                  <a:cs typeface="+mn-ea"/>
                  <a:sym typeface="+mn-lt"/>
                </a:endParaRPr>
              </a:p>
              <a:p>
                <a:pPr algn="r">
                  <a:lnSpc>
                    <a:spcPct val="170000"/>
                  </a:lnSpc>
                  <a:buSzPct val="25000"/>
                </a:pPr>
                <a:r>
                  <a:rPr lang="en-US" altLang="zh-CN" sz="1400" dirty="0" smtClean="0">
                    <a:latin typeface="+mn-lt"/>
                    <a:ea typeface="+mn-ea"/>
                    <a:cs typeface="+mn-ea"/>
                    <a:sym typeface="+mn-lt"/>
                  </a:rPr>
                  <a:t>MQ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解耦用例管理与执行</a:t>
                </a:r>
                <a:r>
                  <a:rPr lang="en-US" altLang="zh-CN" sz="1400" dirty="0" smtClean="0">
                    <a:latin typeface="+mn-lt"/>
                    <a:ea typeface="+mn-ea"/>
                    <a:cs typeface="+mn-ea"/>
                    <a:sym typeface="+mn-lt"/>
                  </a:rPr>
                  <a:t>,</a:t>
                </a: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 可插拔设计</a:t>
                </a:r>
                <a:endParaRPr lang="de-DE" altLang="zh-CN" sz="14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8" name="iṡḷiďé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8274988" y="5887653"/>
                <a:ext cx="3406760" cy="840001"/>
              </a:xfrm>
              <a:prstGeom prst="rect">
                <a:avLst/>
              </a:prstGeom>
              <a:noFill/>
            </p:spPr>
            <p:txBody>
              <a:bodyPr wrap="square" lIns="121920" tIns="60960" rIns="121920" bIns="6096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70000"/>
                  </a:lnSpc>
                  <a:buSzPct val="25000"/>
                </a:pP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执行结果汇总入库</a:t>
                </a:r>
                <a:endParaRPr lang="en-US" altLang="zh-CN" sz="1400" dirty="0" smtClean="0">
                  <a:latin typeface="+mn-lt"/>
                  <a:ea typeface="+mn-ea"/>
                  <a:cs typeface="+mn-ea"/>
                  <a:sym typeface="+mn-lt"/>
                </a:endParaRPr>
              </a:p>
              <a:p>
                <a:pPr algn="r">
                  <a:lnSpc>
                    <a:spcPct val="170000"/>
                  </a:lnSpc>
                  <a:buSzPct val="25000"/>
                </a:pPr>
                <a:r>
                  <a:rPr lang="zh-CN" altLang="en-US" sz="1400" dirty="0" smtClean="0">
                    <a:latin typeface="+mn-lt"/>
                    <a:ea typeface="+mn-ea"/>
                    <a:cs typeface="+mn-ea"/>
                    <a:sym typeface="+mn-lt"/>
                  </a:rPr>
                  <a:t>同接口纵向对比与数据统计分析</a:t>
                </a:r>
                <a:endParaRPr lang="de-DE" altLang="zh-CN" sz="14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>
                <a:off x="8293989" y="4643084"/>
                <a:ext cx="3406760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8305800" y="5752795"/>
                <a:ext cx="3406760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îsḻiḑê"/>
            <p:cNvGrpSpPr/>
            <p:nvPr/>
          </p:nvGrpSpPr>
          <p:grpSpPr>
            <a:xfrm>
              <a:off x="3687363" y="2801300"/>
              <a:ext cx="4853134" cy="2007320"/>
              <a:chOff x="3687363" y="3172775"/>
              <a:chExt cx="4853134" cy="2007320"/>
            </a:xfrm>
          </p:grpSpPr>
          <p:sp>
            <p:nvSpPr>
              <p:cNvPr id="13" name="iṧḷîḍé"/>
              <p:cNvSpPr/>
              <p:nvPr/>
            </p:nvSpPr>
            <p:spPr bwMode="auto">
              <a:xfrm>
                <a:off x="4089602" y="3172775"/>
                <a:ext cx="4038274" cy="2007320"/>
              </a:xfrm>
              <a:custGeom>
                <a:avLst/>
                <a:gdLst>
                  <a:gd name="T0" fmla="*/ 4005 w 4470"/>
                  <a:gd name="T1" fmla="*/ 0 h 2221"/>
                  <a:gd name="T2" fmla="*/ 0 w 4470"/>
                  <a:gd name="T3" fmla="*/ 1375 h 2221"/>
                  <a:gd name="T4" fmla="*/ 464 w 4470"/>
                  <a:gd name="T5" fmla="*/ 2220 h 2221"/>
                  <a:gd name="T6" fmla="*/ 4469 w 4470"/>
                  <a:gd name="T7" fmla="*/ 838 h 2221"/>
                  <a:gd name="T8" fmla="*/ 4005 w 4470"/>
                  <a:gd name="T9" fmla="*/ 0 h 2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70" h="2221">
                    <a:moveTo>
                      <a:pt x="4005" y="0"/>
                    </a:moveTo>
                    <a:lnTo>
                      <a:pt x="0" y="1375"/>
                    </a:lnTo>
                    <a:lnTo>
                      <a:pt x="464" y="2220"/>
                    </a:lnTo>
                    <a:lnTo>
                      <a:pt x="4469" y="838"/>
                    </a:lnTo>
                    <a:lnTo>
                      <a:pt x="4005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/>
            </p:spPr>
            <p:txBody>
              <a:bodyPr wrap="square" lIns="121920" tIns="60960" rIns="121920" bIns="60960" anchor="ctr">
                <a:normAutofit/>
              </a:bodyPr>
              <a:lstStyle>
                <a:defPPr>
                  <a:defRPr lang="id-ID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920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4" name="îS1îdè"/>
              <p:cNvSpPr/>
              <p:nvPr/>
            </p:nvSpPr>
            <p:spPr bwMode="auto">
              <a:xfrm>
                <a:off x="3687363" y="3172778"/>
                <a:ext cx="4440511" cy="756729"/>
              </a:xfrm>
              <a:custGeom>
                <a:avLst/>
                <a:gdLst>
                  <a:gd name="T0" fmla="*/ 4916 w 4917"/>
                  <a:gd name="T1" fmla="*/ 838 h 839"/>
                  <a:gd name="T2" fmla="*/ 447 w 4917"/>
                  <a:gd name="T3" fmla="*/ 838 h 839"/>
                  <a:gd name="T4" fmla="*/ 0 w 4917"/>
                  <a:gd name="T5" fmla="*/ 422 h 839"/>
                  <a:gd name="T6" fmla="*/ 447 w 4917"/>
                  <a:gd name="T7" fmla="*/ 0 h 839"/>
                  <a:gd name="T8" fmla="*/ 4452 w 4917"/>
                  <a:gd name="T9" fmla="*/ 0 h 839"/>
                  <a:gd name="T10" fmla="*/ 4916 w 4917"/>
                  <a:gd name="T11" fmla="*/ 838 h 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17" h="839">
                    <a:moveTo>
                      <a:pt x="4916" y="838"/>
                    </a:moveTo>
                    <a:lnTo>
                      <a:pt x="447" y="838"/>
                    </a:lnTo>
                    <a:lnTo>
                      <a:pt x="0" y="422"/>
                    </a:lnTo>
                    <a:lnTo>
                      <a:pt x="447" y="0"/>
                    </a:lnTo>
                    <a:lnTo>
                      <a:pt x="4452" y="0"/>
                    </a:lnTo>
                    <a:lnTo>
                      <a:pt x="4916" y="83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/>
            </p:spPr>
            <p:txBody>
              <a:bodyPr wrap="square" lIns="121920" tIns="60960" rIns="121920" bIns="60960" anchor="ctr">
                <a:normAutofit/>
              </a:bodyPr>
              <a:lstStyle>
                <a:defPPr>
                  <a:defRPr lang="id-ID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zh-CN" altLang="en-US" sz="2800" b="1" dirty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rPr>
                  <a:t>简单</a:t>
                </a:r>
                <a:endParaRPr lang="en-US" sz="28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5" name="işḷiḑè"/>
              <p:cNvSpPr/>
              <p:nvPr/>
            </p:nvSpPr>
            <p:spPr bwMode="auto">
              <a:xfrm>
                <a:off x="4080076" y="4411418"/>
                <a:ext cx="4460421" cy="764694"/>
              </a:xfrm>
              <a:custGeom>
                <a:avLst/>
                <a:gdLst>
                  <a:gd name="T0" fmla="*/ 464 w 4941"/>
                  <a:gd name="T1" fmla="*/ 845 h 846"/>
                  <a:gd name="T2" fmla="*/ 4469 w 4941"/>
                  <a:gd name="T3" fmla="*/ 845 h 846"/>
                  <a:gd name="T4" fmla="*/ 4940 w 4941"/>
                  <a:gd name="T5" fmla="*/ 422 h 846"/>
                  <a:gd name="T6" fmla="*/ 4469 w 4941"/>
                  <a:gd name="T7" fmla="*/ 0 h 846"/>
                  <a:gd name="T8" fmla="*/ 0 w 4941"/>
                  <a:gd name="T9" fmla="*/ 0 h 846"/>
                  <a:gd name="T10" fmla="*/ 464 w 4941"/>
                  <a:gd name="T11" fmla="*/ 845 h 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41" h="846">
                    <a:moveTo>
                      <a:pt x="464" y="845"/>
                    </a:moveTo>
                    <a:lnTo>
                      <a:pt x="4469" y="845"/>
                    </a:lnTo>
                    <a:lnTo>
                      <a:pt x="4940" y="422"/>
                    </a:lnTo>
                    <a:lnTo>
                      <a:pt x="4469" y="0"/>
                    </a:lnTo>
                    <a:lnTo>
                      <a:pt x="0" y="0"/>
                    </a:lnTo>
                    <a:lnTo>
                      <a:pt x="464" y="845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  <a:extLst/>
            </p:spPr>
            <p:txBody>
              <a:bodyPr wrap="square" lIns="121920" tIns="60960" rIns="121920" bIns="60960" anchor="ctr">
                <a:normAutofit/>
              </a:bodyPr>
              <a:lstStyle>
                <a:defPPr>
                  <a:defRPr lang="id-ID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zh-CN" altLang="en-US" sz="2800" b="1" dirty="0">
                    <a:latin typeface="+mn-lt"/>
                    <a:ea typeface="+mn-ea"/>
                    <a:cs typeface="+mn-ea"/>
                    <a:sym typeface="+mn-lt"/>
                  </a:rPr>
                  <a:t>强大</a:t>
                </a:r>
                <a:endParaRPr lang="en-US" altLang="zh-CN" sz="2800" b="1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3499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6310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系统架构图</a:t>
            </a:r>
          </a:p>
        </p:txBody>
      </p:sp>
      <p:sp>
        <p:nvSpPr>
          <p:cNvPr id="9" name="圆角矩形 8"/>
          <p:cNvSpPr>
            <a:spLocks noChangeAspect="1"/>
          </p:cNvSpPr>
          <p:nvPr/>
        </p:nvSpPr>
        <p:spPr>
          <a:xfrm>
            <a:off x="3419653" y="2010135"/>
            <a:ext cx="6412855" cy="33767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10" name="圆角矩形 9"/>
          <p:cNvSpPr>
            <a:spLocks noChangeAspect="1"/>
          </p:cNvSpPr>
          <p:nvPr/>
        </p:nvSpPr>
        <p:spPr>
          <a:xfrm>
            <a:off x="2183957" y="1300850"/>
            <a:ext cx="8925587" cy="619293"/>
          </a:xfrm>
          <a:prstGeom prst="roundRect">
            <a:avLst>
              <a:gd name="adj" fmla="val 8464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11" name="文本框 10"/>
          <p:cNvSpPr txBox="1">
            <a:spLocks noChangeAspect="1"/>
          </p:cNvSpPr>
          <p:nvPr/>
        </p:nvSpPr>
        <p:spPr>
          <a:xfrm>
            <a:off x="2798860" y="1401936"/>
            <a:ext cx="1167269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467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文本框 11"/>
          <p:cNvSpPr txBox="1">
            <a:spLocks noChangeAspect="1"/>
          </p:cNvSpPr>
          <p:nvPr/>
        </p:nvSpPr>
        <p:spPr>
          <a:xfrm>
            <a:off x="2878383" y="1441427"/>
            <a:ext cx="1148536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Vue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2"/>
          <p:cNvSpPr txBox="1">
            <a:spLocks noChangeAspect="1"/>
          </p:cNvSpPr>
          <p:nvPr/>
        </p:nvSpPr>
        <p:spPr>
          <a:xfrm>
            <a:off x="8369207" y="1441427"/>
            <a:ext cx="2254037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/>
          </a:lstStyle>
          <a:p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Vue</a:t>
            </a: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-admin-template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文本框 13"/>
          <p:cNvSpPr txBox="1">
            <a:spLocks noChangeAspect="1"/>
          </p:cNvSpPr>
          <p:nvPr/>
        </p:nvSpPr>
        <p:spPr>
          <a:xfrm>
            <a:off x="5483399" y="1441427"/>
            <a:ext cx="1489119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/>
          </a:lstStyle>
          <a:p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Element UI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圆角矩形 14"/>
          <p:cNvSpPr>
            <a:spLocks noChangeAspect="1"/>
          </p:cNvSpPr>
          <p:nvPr/>
        </p:nvSpPr>
        <p:spPr>
          <a:xfrm>
            <a:off x="2190413" y="2229263"/>
            <a:ext cx="2920433" cy="628416"/>
          </a:xfrm>
          <a:prstGeom prst="roundRect">
            <a:avLst>
              <a:gd name="adj" fmla="val 8583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16" name="圆角矩形 15"/>
          <p:cNvSpPr>
            <a:spLocks noChangeAspect="1"/>
          </p:cNvSpPr>
          <p:nvPr/>
        </p:nvSpPr>
        <p:spPr>
          <a:xfrm>
            <a:off x="5360500" y="2221963"/>
            <a:ext cx="5755499" cy="635349"/>
          </a:xfrm>
          <a:prstGeom prst="roundRect">
            <a:avLst>
              <a:gd name="adj" fmla="val 7073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cxnSp>
        <p:nvCxnSpPr>
          <p:cNvPr id="17" name="直接连接符 16"/>
          <p:cNvCxnSpPr>
            <a:cxnSpLocks noChangeAspect="1"/>
          </p:cNvCxnSpPr>
          <p:nvPr/>
        </p:nvCxnSpPr>
        <p:spPr>
          <a:xfrm>
            <a:off x="710316" y="2073304"/>
            <a:ext cx="10423973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>
            <a:cxnSpLocks noChangeAspect="1"/>
          </p:cNvCxnSpPr>
          <p:nvPr/>
        </p:nvCxnSpPr>
        <p:spPr>
          <a:xfrm>
            <a:off x="690908" y="3015325"/>
            <a:ext cx="10423973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cxnSpLocks noChangeAspect="1"/>
          </p:cNvCxnSpPr>
          <p:nvPr/>
        </p:nvCxnSpPr>
        <p:spPr>
          <a:xfrm>
            <a:off x="630767" y="4465444"/>
            <a:ext cx="10423973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cxnSpLocks noChangeAspect="1"/>
          </p:cNvCxnSpPr>
          <p:nvPr/>
        </p:nvCxnSpPr>
        <p:spPr>
          <a:xfrm>
            <a:off x="630767" y="5697731"/>
            <a:ext cx="10425600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>
            <a:spLocks noChangeAspect="1"/>
          </p:cNvSpPr>
          <p:nvPr/>
        </p:nvSpPr>
        <p:spPr>
          <a:xfrm>
            <a:off x="2579895" y="2388811"/>
            <a:ext cx="958431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Render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文本框 22"/>
          <p:cNvSpPr txBox="1">
            <a:spLocks noChangeAspect="1"/>
          </p:cNvSpPr>
          <p:nvPr/>
        </p:nvSpPr>
        <p:spPr>
          <a:xfrm>
            <a:off x="3844605" y="2388811"/>
            <a:ext cx="901412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Router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文本框 23"/>
          <p:cNvSpPr txBox="1">
            <a:spLocks noChangeAspect="1"/>
          </p:cNvSpPr>
          <p:nvPr/>
        </p:nvSpPr>
        <p:spPr>
          <a:xfrm>
            <a:off x="5427166" y="2388811"/>
            <a:ext cx="15875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Axios</a:t>
            </a:r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 Ajax</a:t>
            </a:r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交互</a:t>
            </a:r>
          </a:p>
        </p:txBody>
      </p:sp>
      <p:sp>
        <p:nvSpPr>
          <p:cNvPr id="25" name="文本框 24"/>
          <p:cNvSpPr txBox="1">
            <a:spLocks noChangeAspect="1"/>
          </p:cNvSpPr>
          <p:nvPr/>
        </p:nvSpPr>
        <p:spPr>
          <a:xfrm>
            <a:off x="7140439" y="2388811"/>
            <a:ext cx="684107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GET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6" name="文本框 25"/>
          <p:cNvSpPr txBox="1">
            <a:spLocks noChangeAspect="1"/>
          </p:cNvSpPr>
          <p:nvPr/>
        </p:nvSpPr>
        <p:spPr>
          <a:xfrm>
            <a:off x="7967507" y="2388811"/>
            <a:ext cx="843431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POST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文本框 26"/>
          <p:cNvSpPr txBox="1">
            <a:spLocks noChangeAspect="1"/>
          </p:cNvSpPr>
          <p:nvPr/>
        </p:nvSpPr>
        <p:spPr>
          <a:xfrm>
            <a:off x="8941640" y="2388811"/>
            <a:ext cx="721001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PUT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文本框 27"/>
          <p:cNvSpPr txBox="1">
            <a:spLocks noChangeAspect="1"/>
          </p:cNvSpPr>
          <p:nvPr/>
        </p:nvSpPr>
        <p:spPr>
          <a:xfrm>
            <a:off x="9797331" y="2388811"/>
            <a:ext cx="1060019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DELETE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9" name="圆角矩形 28"/>
          <p:cNvSpPr>
            <a:spLocks noChangeAspect="1"/>
          </p:cNvSpPr>
          <p:nvPr/>
        </p:nvSpPr>
        <p:spPr>
          <a:xfrm>
            <a:off x="2183957" y="3182913"/>
            <a:ext cx="7763303" cy="1135641"/>
          </a:xfrm>
          <a:prstGeom prst="roundRect">
            <a:avLst>
              <a:gd name="adj" fmla="val 4142"/>
            </a:avLst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30" name="文本框 29"/>
          <p:cNvSpPr txBox="1">
            <a:spLocks/>
          </p:cNvSpPr>
          <p:nvPr/>
        </p:nvSpPr>
        <p:spPr>
          <a:xfrm>
            <a:off x="2438219" y="3326731"/>
            <a:ext cx="1536000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配置管理</a:t>
            </a:r>
          </a:p>
        </p:txBody>
      </p:sp>
      <p:sp>
        <p:nvSpPr>
          <p:cNvPr id="31" name="文本框 30"/>
          <p:cNvSpPr txBox="1">
            <a:spLocks/>
          </p:cNvSpPr>
          <p:nvPr/>
        </p:nvSpPr>
        <p:spPr>
          <a:xfrm>
            <a:off x="2438464" y="3840102"/>
            <a:ext cx="1536000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数据转换</a:t>
            </a:r>
          </a:p>
        </p:txBody>
      </p:sp>
      <p:sp>
        <p:nvSpPr>
          <p:cNvPr id="32" name="文本框 31"/>
          <p:cNvSpPr txBox="1">
            <a:spLocks/>
          </p:cNvSpPr>
          <p:nvPr/>
        </p:nvSpPr>
        <p:spPr>
          <a:xfrm>
            <a:off x="4350645" y="3326731"/>
            <a:ext cx="1536000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用例管理</a:t>
            </a:r>
          </a:p>
        </p:txBody>
      </p:sp>
      <p:sp>
        <p:nvSpPr>
          <p:cNvPr id="33" name="文本框 32"/>
          <p:cNvSpPr txBox="1">
            <a:spLocks/>
          </p:cNvSpPr>
          <p:nvPr/>
        </p:nvSpPr>
        <p:spPr>
          <a:xfrm>
            <a:off x="4350645" y="3830459"/>
            <a:ext cx="1536000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数据导入</a:t>
            </a:r>
          </a:p>
        </p:txBody>
      </p:sp>
      <p:sp>
        <p:nvSpPr>
          <p:cNvPr id="34" name="文本框 33"/>
          <p:cNvSpPr txBox="1">
            <a:spLocks/>
          </p:cNvSpPr>
          <p:nvPr/>
        </p:nvSpPr>
        <p:spPr>
          <a:xfrm>
            <a:off x="6225113" y="3330831"/>
            <a:ext cx="1536000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任务管理</a:t>
            </a:r>
          </a:p>
        </p:txBody>
      </p:sp>
      <p:sp>
        <p:nvSpPr>
          <p:cNvPr id="35" name="文本框 34"/>
          <p:cNvSpPr txBox="1">
            <a:spLocks/>
          </p:cNvSpPr>
          <p:nvPr/>
        </p:nvSpPr>
        <p:spPr>
          <a:xfrm>
            <a:off x="6222187" y="3833604"/>
            <a:ext cx="1536000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报告管理</a:t>
            </a:r>
          </a:p>
        </p:txBody>
      </p:sp>
      <p:sp>
        <p:nvSpPr>
          <p:cNvPr id="36" name="圆角矩形 35"/>
          <p:cNvSpPr>
            <a:spLocks noChangeAspect="1"/>
          </p:cNvSpPr>
          <p:nvPr/>
        </p:nvSpPr>
        <p:spPr>
          <a:xfrm>
            <a:off x="2183958" y="4633349"/>
            <a:ext cx="7763301" cy="897511"/>
          </a:xfrm>
          <a:prstGeom prst="roundRect">
            <a:avLst>
              <a:gd name="adj" fmla="val 5347"/>
            </a:avLst>
          </a:prstGeom>
          <a:solidFill>
            <a:srgbClr val="CCCC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37" name="流程图: 直接访问存储器 36"/>
          <p:cNvSpPr>
            <a:spLocks noChangeAspect="1"/>
          </p:cNvSpPr>
          <p:nvPr/>
        </p:nvSpPr>
        <p:spPr>
          <a:xfrm>
            <a:off x="3331246" y="4746892"/>
            <a:ext cx="996669" cy="657819"/>
          </a:xfrm>
          <a:prstGeom prst="flowChartMagneticDrum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38" name="流程图: 直接访问存储器 37"/>
          <p:cNvSpPr>
            <a:spLocks noChangeAspect="1"/>
          </p:cNvSpPr>
          <p:nvPr/>
        </p:nvSpPr>
        <p:spPr>
          <a:xfrm>
            <a:off x="4968544" y="4760416"/>
            <a:ext cx="1018829" cy="657819"/>
          </a:xfrm>
          <a:prstGeom prst="flowChartMagneticDrum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39" name="流程图: 顺序访问存储器 38"/>
          <p:cNvSpPr>
            <a:spLocks/>
          </p:cNvSpPr>
          <p:nvPr/>
        </p:nvSpPr>
        <p:spPr>
          <a:xfrm>
            <a:off x="6647321" y="4758350"/>
            <a:ext cx="696000" cy="659261"/>
          </a:xfrm>
          <a:prstGeom prst="flowChartMagneticTa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40" name="六边形 39"/>
          <p:cNvSpPr>
            <a:spLocks noChangeAspect="1"/>
          </p:cNvSpPr>
          <p:nvPr/>
        </p:nvSpPr>
        <p:spPr>
          <a:xfrm>
            <a:off x="8060313" y="4760752"/>
            <a:ext cx="1000432" cy="659545"/>
          </a:xfrm>
          <a:prstGeom prst="hexag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41" name="文本框 40"/>
          <p:cNvSpPr txBox="1">
            <a:spLocks noChangeAspect="1"/>
          </p:cNvSpPr>
          <p:nvPr/>
        </p:nvSpPr>
        <p:spPr>
          <a:xfrm>
            <a:off x="3328795" y="4953198"/>
            <a:ext cx="9075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MySQL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2" name="文本框 41"/>
          <p:cNvSpPr txBox="1">
            <a:spLocks noChangeAspect="1"/>
          </p:cNvSpPr>
          <p:nvPr/>
        </p:nvSpPr>
        <p:spPr>
          <a:xfrm>
            <a:off x="4953326" y="4953198"/>
            <a:ext cx="7759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Redis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3" name="文本框 42"/>
          <p:cNvSpPr txBox="1">
            <a:spLocks/>
          </p:cNvSpPr>
          <p:nvPr/>
        </p:nvSpPr>
        <p:spPr>
          <a:xfrm>
            <a:off x="6551831" y="4843960"/>
            <a:ext cx="866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Rabbit</a:t>
            </a:r>
          </a:p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MQ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4" name="文本框 43"/>
          <p:cNvSpPr txBox="1">
            <a:spLocks noChangeAspect="1"/>
          </p:cNvSpPr>
          <p:nvPr/>
        </p:nvSpPr>
        <p:spPr>
          <a:xfrm>
            <a:off x="8144809" y="4936292"/>
            <a:ext cx="7968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Nginx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5" name="圆角矩形 44"/>
          <p:cNvSpPr>
            <a:spLocks noChangeAspect="1"/>
          </p:cNvSpPr>
          <p:nvPr/>
        </p:nvSpPr>
        <p:spPr>
          <a:xfrm>
            <a:off x="10098657" y="3172426"/>
            <a:ext cx="1008665" cy="2358433"/>
          </a:xfrm>
          <a:prstGeom prst="roundRect">
            <a:avLst>
              <a:gd name="adj" fmla="val 4579"/>
            </a:avLst>
          </a:prstGeom>
          <a:solidFill>
            <a:srgbClr val="E7FF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46" name="文本框 45"/>
          <p:cNvSpPr txBox="1">
            <a:spLocks noChangeAspect="1"/>
          </p:cNvSpPr>
          <p:nvPr/>
        </p:nvSpPr>
        <p:spPr>
          <a:xfrm>
            <a:off x="10438873" y="3481783"/>
            <a:ext cx="369332" cy="178244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日志记录</a:t>
            </a:r>
          </a:p>
        </p:txBody>
      </p:sp>
      <p:sp>
        <p:nvSpPr>
          <p:cNvPr id="47" name="圆角矩形 46"/>
          <p:cNvSpPr>
            <a:spLocks noChangeAspect="1"/>
          </p:cNvSpPr>
          <p:nvPr/>
        </p:nvSpPr>
        <p:spPr>
          <a:xfrm>
            <a:off x="2183957" y="5853407"/>
            <a:ext cx="8923364" cy="546501"/>
          </a:xfrm>
          <a:prstGeom prst="roundRect">
            <a:avLst>
              <a:gd name="adj" fmla="val 9230"/>
            </a:avLst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467">
              <a:cs typeface="+mn-ea"/>
              <a:sym typeface="+mn-lt"/>
            </a:endParaRPr>
          </a:p>
        </p:txBody>
      </p:sp>
      <p:sp>
        <p:nvSpPr>
          <p:cNvPr id="48" name="文本框 47"/>
          <p:cNvSpPr txBox="1">
            <a:spLocks noChangeAspect="1"/>
          </p:cNvSpPr>
          <p:nvPr/>
        </p:nvSpPr>
        <p:spPr>
          <a:xfrm>
            <a:off x="2874236" y="5965816"/>
            <a:ext cx="901083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Linux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文本框 48"/>
          <p:cNvSpPr txBox="1">
            <a:spLocks noChangeAspect="1"/>
          </p:cNvSpPr>
          <p:nvPr/>
        </p:nvSpPr>
        <p:spPr>
          <a:xfrm>
            <a:off x="8612025" y="5965816"/>
            <a:ext cx="1768400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/>
          </a:lstStyle>
          <a:p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Web Browser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0" name="文本框 49"/>
          <p:cNvSpPr txBox="1">
            <a:spLocks noChangeAspect="1"/>
          </p:cNvSpPr>
          <p:nvPr/>
        </p:nvSpPr>
        <p:spPr>
          <a:xfrm>
            <a:off x="5636811" y="5965816"/>
            <a:ext cx="1168285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/>
          </a:lstStyle>
          <a:p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Docker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文本框 50"/>
          <p:cNvSpPr txBox="1">
            <a:spLocks noChangeAspect="1"/>
          </p:cNvSpPr>
          <p:nvPr/>
        </p:nvSpPr>
        <p:spPr>
          <a:xfrm>
            <a:off x="703864" y="1451586"/>
            <a:ext cx="1223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前端</a:t>
            </a: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UI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2" name="文本框 51"/>
          <p:cNvSpPr txBox="1">
            <a:spLocks noChangeAspect="1"/>
          </p:cNvSpPr>
          <p:nvPr/>
        </p:nvSpPr>
        <p:spPr>
          <a:xfrm>
            <a:off x="710317" y="2348795"/>
            <a:ext cx="1223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展示层</a:t>
            </a:r>
          </a:p>
        </p:txBody>
      </p:sp>
      <p:sp>
        <p:nvSpPr>
          <p:cNvPr id="53" name="文本框 52"/>
          <p:cNvSpPr txBox="1">
            <a:spLocks noChangeAspect="1"/>
          </p:cNvSpPr>
          <p:nvPr/>
        </p:nvSpPr>
        <p:spPr>
          <a:xfrm>
            <a:off x="764005" y="3577163"/>
            <a:ext cx="1223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业务层</a:t>
            </a:r>
          </a:p>
        </p:txBody>
      </p:sp>
      <p:sp>
        <p:nvSpPr>
          <p:cNvPr id="54" name="文本框 53"/>
          <p:cNvSpPr txBox="1">
            <a:spLocks noChangeAspect="1"/>
          </p:cNvSpPr>
          <p:nvPr/>
        </p:nvSpPr>
        <p:spPr>
          <a:xfrm>
            <a:off x="703864" y="4880990"/>
            <a:ext cx="1223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基础服务</a:t>
            </a:r>
          </a:p>
        </p:txBody>
      </p:sp>
      <p:sp>
        <p:nvSpPr>
          <p:cNvPr id="55" name="文本框 54"/>
          <p:cNvSpPr txBox="1">
            <a:spLocks noChangeAspect="1"/>
          </p:cNvSpPr>
          <p:nvPr/>
        </p:nvSpPr>
        <p:spPr>
          <a:xfrm>
            <a:off x="703864" y="5920790"/>
            <a:ext cx="1223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运行环境</a:t>
            </a:r>
          </a:p>
        </p:txBody>
      </p:sp>
      <p:sp>
        <p:nvSpPr>
          <p:cNvPr id="56" name="下箭头 55"/>
          <p:cNvSpPr/>
          <p:nvPr/>
        </p:nvSpPr>
        <p:spPr>
          <a:xfrm>
            <a:off x="3585592" y="2863961"/>
            <a:ext cx="249600" cy="297600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57" name="下箭头 56"/>
          <p:cNvSpPr/>
          <p:nvPr/>
        </p:nvSpPr>
        <p:spPr>
          <a:xfrm>
            <a:off x="8147713" y="2863961"/>
            <a:ext cx="249600" cy="297600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58" name="下箭头 57"/>
          <p:cNvSpPr/>
          <p:nvPr/>
        </p:nvSpPr>
        <p:spPr>
          <a:xfrm>
            <a:off x="8147713" y="1930713"/>
            <a:ext cx="249600" cy="297600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59" name="下箭头 58"/>
          <p:cNvSpPr/>
          <p:nvPr/>
        </p:nvSpPr>
        <p:spPr>
          <a:xfrm>
            <a:off x="3579516" y="1932608"/>
            <a:ext cx="249600" cy="297600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60" name="下箭头 59"/>
          <p:cNvSpPr/>
          <p:nvPr/>
        </p:nvSpPr>
        <p:spPr>
          <a:xfrm>
            <a:off x="5943413" y="4327521"/>
            <a:ext cx="249600" cy="297600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61" name="下箭头 60"/>
          <p:cNvSpPr/>
          <p:nvPr/>
        </p:nvSpPr>
        <p:spPr>
          <a:xfrm>
            <a:off x="5954301" y="5550940"/>
            <a:ext cx="249600" cy="297600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63" name="文本框 62"/>
          <p:cNvSpPr txBox="1">
            <a:spLocks/>
          </p:cNvSpPr>
          <p:nvPr/>
        </p:nvSpPr>
        <p:spPr>
          <a:xfrm>
            <a:off x="8134368" y="3319004"/>
            <a:ext cx="1536000" cy="276999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任务执行</a:t>
            </a:r>
          </a:p>
        </p:txBody>
      </p:sp>
      <p:sp>
        <p:nvSpPr>
          <p:cNvPr id="64" name="文本框 63"/>
          <p:cNvSpPr txBox="1">
            <a:spLocks/>
          </p:cNvSpPr>
          <p:nvPr/>
        </p:nvSpPr>
        <p:spPr>
          <a:xfrm>
            <a:off x="8131441" y="3821778"/>
            <a:ext cx="1536000" cy="318100"/>
          </a:xfrm>
          <a:prstGeom prst="round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+mn-lt"/>
                <a:ea typeface="+mn-ea"/>
                <a:cs typeface="+mn-ea"/>
                <a:sym typeface="+mn-lt"/>
              </a:rPr>
              <a:t>… …</a:t>
            </a:r>
            <a:endParaRPr lang="zh-CN" altLang="en-US" sz="1400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20440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6="http://schemas.microsoft.com/office/drawing/2014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6="http://schemas.microsoft.com/office/drawing/2014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文本框 1"/>
          <p:cNvSpPr txBox="1">
            <a:spLocks noChangeArrowheads="1"/>
          </p:cNvSpPr>
          <p:nvPr/>
        </p:nvSpPr>
        <p:spPr bwMode="auto">
          <a:xfrm>
            <a:off x="378000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系统交互图</a:t>
            </a:r>
          </a:p>
        </p:txBody>
      </p:sp>
      <p:sp>
        <p:nvSpPr>
          <p:cNvPr id="9" name="流程图: 直接访问存储器 8"/>
          <p:cNvSpPr/>
          <p:nvPr/>
        </p:nvSpPr>
        <p:spPr>
          <a:xfrm>
            <a:off x="5511800" y="5826784"/>
            <a:ext cx="1168400" cy="739144"/>
          </a:xfrm>
          <a:prstGeom prst="flowChartMagneticDrum">
            <a:avLst/>
          </a:prstGeom>
          <a:solidFill>
            <a:srgbClr val="E4E4E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kumimoji="1" lang="zh-CN" altLang="en-US" sz="1467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380233" y="6021227"/>
            <a:ext cx="116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MySQL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948167" y="4857968"/>
            <a:ext cx="1728000" cy="583200"/>
          </a:xfrm>
          <a:prstGeom prst="roundRect">
            <a:avLst/>
          </a:prstGeom>
          <a:solidFill>
            <a:srgbClr val="E7FF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12" name="文本框 11"/>
          <p:cNvSpPr txBox="1">
            <a:spLocks/>
          </p:cNvSpPr>
          <p:nvPr/>
        </p:nvSpPr>
        <p:spPr>
          <a:xfrm>
            <a:off x="1939293" y="4921594"/>
            <a:ext cx="1724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ConfigSrv</a:t>
            </a: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lang="zh-CN" altLang="en-US" sz="1200" dirty="0" smtClean="0">
                <a:latin typeface="+mn-lt"/>
                <a:ea typeface="+mn-ea"/>
                <a:cs typeface="+mn-ea"/>
                <a:sym typeface="+mn-lt"/>
              </a:rPr>
              <a:t>配置管理服务</a:t>
            </a:r>
            <a:endParaRPr lang="zh-CN" altLang="en-US" sz="1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229625" y="4856631"/>
            <a:ext cx="1728000" cy="583200"/>
          </a:xfrm>
          <a:prstGeom prst="roundRect">
            <a:avLst/>
          </a:prstGeom>
          <a:solidFill>
            <a:srgbClr val="E7FF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565111" y="4830982"/>
            <a:ext cx="1728000" cy="583200"/>
          </a:xfrm>
          <a:prstGeom prst="roundRect">
            <a:avLst/>
          </a:prstGeom>
          <a:solidFill>
            <a:srgbClr val="E7FF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5244208" y="4914539"/>
            <a:ext cx="1724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TaskSrv</a:t>
            </a: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lang="zh-CN" altLang="en-US" sz="1200" dirty="0" smtClean="0">
                <a:latin typeface="+mn-lt"/>
                <a:ea typeface="+mn-ea"/>
                <a:cs typeface="+mn-ea"/>
                <a:sym typeface="+mn-lt"/>
              </a:rPr>
              <a:t>任务管理</a:t>
            </a:r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服务</a:t>
            </a:r>
          </a:p>
        </p:txBody>
      </p:sp>
      <p:sp>
        <p:nvSpPr>
          <p:cNvPr id="16" name="文本框 15"/>
          <p:cNvSpPr txBox="1">
            <a:spLocks/>
          </p:cNvSpPr>
          <p:nvPr/>
        </p:nvSpPr>
        <p:spPr>
          <a:xfrm>
            <a:off x="8565111" y="4891749"/>
            <a:ext cx="1724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IntfSrv</a:t>
            </a: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用例</a:t>
            </a:r>
            <a:r>
              <a:rPr lang="zh-CN" altLang="en-US" sz="1200" dirty="0" smtClean="0">
                <a:latin typeface="+mn-lt"/>
                <a:ea typeface="+mn-ea"/>
                <a:cs typeface="+mn-ea"/>
                <a:sym typeface="+mn-lt"/>
              </a:rPr>
              <a:t>管理</a:t>
            </a:r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服务</a:t>
            </a:r>
          </a:p>
        </p:txBody>
      </p:sp>
      <p:sp>
        <p:nvSpPr>
          <p:cNvPr id="17" name="流程图: 顺序访问存储器 16"/>
          <p:cNvSpPr/>
          <p:nvPr/>
        </p:nvSpPr>
        <p:spPr>
          <a:xfrm>
            <a:off x="5497720" y="3281181"/>
            <a:ext cx="1200000" cy="1197997"/>
          </a:xfrm>
          <a:prstGeom prst="flowChartMagneticTape">
            <a:avLst/>
          </a:prstGeom>
          <a:solidFill>
            <a:srgbClr val="A8A8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402754" y="3592070"/>
            <a:ext cx="1389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latin typeface="+mn-lt"/>
                <a:ea typeface="+mn-ea"/>
                <a:cs typeface="+mn-ea"/>
                <a:sym typeface="+mn-lt"/>
              </a:rPr>
              <a:t>Rabbit </a:t>
            </a:r>
            <a:endParaRPr kumimoji="1"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kumimoji="1" lang="en-US" altLang="zh-CN" dirty="0" smtClean="0">
                <a:latin typeface="+mn-lt"/>
                <a:ea typeface="+mn-ea"/>
                <a:cs typeface="+mn-ea"/>
                <a:sym typeface="+mn-lt"/>
              </a:rPr>
              <a:t>MQ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圆角矩形 18"/>
          <p:cNvSpPr>
            <a:spLocks noChangeAspect="1"/>
          </p:cNvSpPr>
          <p:nvPr/>
        </p:nvSpPr>
        <p:spPr>
          <a:xfrm>
            <a:off x="3031344" y="2415098"/>
            <a:ext cx="1728000" cy="583200"/>
          </a:xfrm>
          <a:prstGeom prst="roundRect">
            <a:avLst/>
          </a:prstGeom>
          <a:solidFill>
            <a:srgbClr val="E7FF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20" name="文本框 19"/>
          <p:cNvSpPr txBox="1">
            <a:spLocks/>
          </p:cNvSpPr>
          <p:nvPr/>
        </p:nvSpPr>
        <p:spPr>
          <a:xfrm>
            <a:off x="3033517" y="2500599"/>
            <a:ext cx="172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IntfMqWatcher</a:t>
            </a: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lang="en-US" altLang="zh-CN" sz="1200" dirty="0">
                <a:latin typeface="+mn-lt"/>
                <a:ea typeface="+mn-ea"/>
                <a:cs typeface="+mn-ea"/>
                <a:sym typeface="+mn-lt"/>
              </a:rPr>
              <a:t>MQ</a:t>
            </a:r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消息监听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7423428" y="2412947"/>
            <a:ext cx="1728000" cy="583200"/>
          </a:xfrm>
          <a:prstGeom prst="roundRect">
            <a:avLst/>
          </a:prstGeom>
          <a:solidFill>
            <a:srgbClr val="E7FF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22" name="文本框 21"/>
          <p:cNvSpPr txBox="1">
            <a:spLocks/>
          </p:cNvSpPr>
          <p:nvPr/>
        </p:nvSpPr>
        <p:spPr>
          <a:xfrm>
            <a:off x="7426603" y="2473714"/>
            <a:ext cx="1724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IntfTest</a:t>
            </a: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接口用例执行核心</a:t>
            </a:r>
          </a:p>
        </p:txBody>
      </p:sp>
      <p:sp>
        <p:nvSpPr>
          <p:cNvPr id="23" name="右箭头 22"/>
          <p:cNvSpPr/>
          <p:nvPr/>
        </p:nvSpPr>
        <p:spPr>
          <a:xfrm>
            <a:off x="4798253" y="2643104"/>
            <a:ext cx="2608300" cy="176708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631825" y="2274820"/>
            <a:ext cx="916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调用</a:t>
            </a:r>
          </a:p>
        </p:txBody>
      </p:sp>
      <p:sp>
        <p:nvSpPr>
          <p:cNvPr id="25" name="圆角矩形 24"/>
          <p:cNvSpPr/>
          <p:nvPr/>
        </p:nvSpPr>
        <p:spPr>
          <a:xfrm>
            <a:off x="3031343" y="1334910"/>
            <a:ext cx="1728000" cy="583200"/>
          </a:xfrm>
          <a:prstGeom prst="roundRect">
            <a:avLst/>
          </a:prstGeom>
          <a:solidFill>
            <a:srgbClr val="E7FF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26" name="文本框 25"/>
          <p:cNvSpPr txBox="1">
            <a:spLocks/>
          </p:cNvSpPr>
          <p:nvPr/>
        </p:nvSpPr>
        <p:spPr>
          <a:xfrm>
            <a:off x="3028585" y="1395677"/>
            <a:ext cx="1724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ConfigWeb</a:t>
            </a: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配置管理前端</a:t>
            </a:r>
          </a:p>
        </p:txBody>
      </p:sp>
      <p:sp>
        <p:nvSpPr>
          <p:cNvPr id="27" name="圆角矩形 26"/>
          <p:cNvSpPr/>
          <p:nvPr/>
        </p:nvSpPr>
        <p:spPr>
          <a:xfrm>
            <a:off x="7423428" y="1334910"/>
            <a:ext cx="1728000" cy="583200"/>
          </a:xfrm>
          <a:prstGeom prst="roundRect">
            <a:avLst/>
          </a:prstGeom>
          <a:solidFill>
            <a:srgbClr val="E7FF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426603" y="1395677"/>
            <a:ext cx="172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latin typeface="+mn-lt"/>
                <a:ea typeface="+mn-ea"/>
                <a:cs typeface="+mn-ea"/>
                <a:sym typeface="+mn-lt"/>
              </a:rPr>
              <a:t>IntfWeb</a:t>
            </a: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  <a:p>
            <a:pPr algn="ctr"/>
            <a:r>
              <a:rPr lang="zh-CN" altLang="en-US" sz="1200" dirty="0">
                <a:latin typeface="+mn-lt"/>
                <a:ea typeface="+mn-ea"/>
                <a:cs typeface="+mn-ea"/>
                <a:sym typeface="+mn-lt"/>
              </a:rPr>
              <a:t>用例管理前端</a:t>
            </a:r>
            <a:endParaRPr lang="en-US" altLang="zh-CN" sz="1200" dirty="0"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29" name="肘形连接符 28"/>
          <p:cNvCxnSpPr/>
          <p:nvPr/>
        </p:nvCxnSpPr>
        <p:spPr>
          <a:xfrm flipV="1">
            <a:off x="3666689" y="5149435"/>
            <a:ext cx="1571815" cy="2992"/>
          </a:xfrm>
          <a:prstGeom prst="bentConnector3">
            <a:avLst/>
          </a:prstGeom>
          <a:ln w="25400">
            <a:solidFill>
              <a:srgbClr val="FF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肘形连接符 29"/>
          <p:cNvCxnSpPr>
            <a:stCxn id="9" idx="1"/>
            <a:endCxn id="11" idx="2"/>
          </p:cNvCxnSpPr>
          <p:nvPr/>
        </p:nvCxnSpPr>
        <p:spPr>
          <a:xfrm rot="10800000">
            <a:off x="2812168" y="5441168"/>
            <a:ext cx="2699633" cy="755188"/>
          </a:xfrm>
          <a:prstGeom prst="bentConnector2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肘形连接符 30"/>
          <p:cNvCxnSpPr>
            <a:stCxn id="9" idx="4"/>
            <a:endCxn id="14" idx="2"/>
          </p:cNvCxnSpPr>
          <p:nvPr/>
        </p:nvCxnSpPr>
        <p:spPr>
          <a:xfrm flipV="1">
            <a:off x="6680200" y="5414182"/>
            <a:ext cx="2748911" cy="782174"/>
          </a:xfrm>
          <a:prstGeom prst="bentConnector2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9" idx="0"/>
            <a:endCxn id="13" idx="2"/>
          </p:cNvCxnSpPr>
          <p:nvPr/>
        </p:nvCxnSpPr>
        <p:spPr>
          <a:xfrm rot="16200000" flipV="1">
            <a:off x="5901337" y="5632120"/>
            <a:ext cx="386953" cy="2375"/>
          </a:xfrm>
          <a:prstGeom prst="bentConnector3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肘形连接符 32"/>
          <p:cNvCxnSpPr>
            <a:stCxn id="26" idx="1"/>
            <a:endCxn id="11" idx="0"/>
          </p:cNvCxnSpPr>
          <p:nvPr/>
        </p:nvCxnSpPr>
        <p:spPr>
          <a:xfrm rot="10800000" flipV="1">
            <a:off x="2812167" y="1626510"/>
            <a:ext cx="216418" cy="3231458"/>
          </a:xfrm>
          <a:prstGeom prst="bentConnector2">
            <a:avLst/>
          </a:prstGeom>
          <a:ln w="25400">
            <a:solidFill>
              <a:srgbClr val="FF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27" idx="3"/>
            <a:endCxn id="14" idx="0"/>
          </p:cNvCxnSpPr>
          <p:nvPr/>
        </p:nvCxnSpPr>
        <p:spPr>
          <a:xfrm>
            <a:off x="9151428" y="1626510"/>
            <a:ext cx="277683" cy="3204472"/>
          </a:xfrm>
          <a:prstGeom prst="bentConnector2">
            <a:avLst/>
          </a:prstGeom>
          <a:ln w="25400">
            <a:solidFill>
              <a:srgbClr val="FF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8" idx="1"/>
            <a:endCxn id="19" idx="2"/>
          </p:cNvCxnSpPr>
          <p:nvPr/>
        </p:nvCxnSpPr>
        <p:spPr>
          <a:xfrm rot="10800000">
            <a:off x="3895344" y="2998298"/>
            <a:ext cx="1507410" cy="916938"/>
          </a:xfrm>
          <a:prstGeom prst="bentConnector2">
            <a:avLst/>
          </a:prstGeom>
          <a:ln w="25400">
            <a:solidFill>
              <a:schemeClr val="accent1">
                <a:lumMod val="50000"/>
              </a:schemeClr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连接符 35"/>
          <p:cNvCxnSpPr>
            <a:stCxn id="21" idx="2"/>
            <a:endCxn id="18" idx="3"/>
          </p:cNvCxnSpPr>
          <p:nvPr/>
        </p:nvCxnSpPr>
        <p:spPr>
          <a:xfrm rot="5400000">
            <a:off x="7080513" y="2708320"/>
            <a:ext cx="919089" cy="1494742"/>
          </a:xfrm>
          <a:prstGeom prst="bentConnector2">
            <a:avLst/>
          </a:prstGeom>
          <a:ln w="25400">
            <a:solidFill>
              <a:schemeClr val="accent1">
                <a:lumMod val="50000"/>
              </a:schemeClr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13" idx="0"/>
            <a:endCxn id="17" idx="2"/>
          </p:cNvCxnSpPr>
          <p:nvPr/>
        </p:nvCxnSpPr>
        <p:spPr>
          <a:xfrm flipV="1">
            <a:off x="6093625" y="4479178"/>
            <a:ext cx="4095" cy="377453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41BD31F6-F9FE-4C7D-AFB7-9AFC19143825}"/>
              </a:ext>
            </a:extLst>
          </p:cNvPr>
          <p:cNvCxnSpPr/>
          <p:nvPr/>
        </p:nvCxnSpPr>
        <p:spPr>
          <a:xfrm flipV="1">
            <a:off x="6963329" y="5127592"/>
            <a:ext cx="1599274" cy="21843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17600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a14="http://schemas.microsoft.com/office/drawing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8037438" y="1335818"/>
            <a:ext cx="3172815" cy="4887401"/>
          </a:xfrm>
          <a:prstGeom prst="roundRect">
            <a:avLst>
              <a:gd name="adj" fmla="val 3301"/>
            </a:avLst>
          </a:prstGeom>
          <a:solidFill>
            <a:srgbClr val="CCCCF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504529" y="1335817"/>
            <a:ext cx="3172815" cy="4887401"/>
          </a:xfrm>
          <a:prstGeom prst="roundRect">
            <a:avLst>
              <a:gd name="adj" fmla="val 3301"/>
            </a:avLst>
          </a:prstGeom>
          <a:solidFill>
            <a:srgbClr val="E4E4E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981749" y="1335820"/>
            <a:ext cx="3172815" cy="4887401"/>
          </a:xfrm>
          <a:prstGeom prst="roundRect">
            <a:avLst>
              <a:gd name="adj" fmla="val 3301"/>
            </a:avLst>
          </a:prstGeom>
          <a:solidFill>
            <a:srgbClr val="E7FF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2400">
              <a:cs typeface="+mn-ea"/>
              <a:sym typeface="+mn-lt"/>
            </a:endParaRPr>
          </a:p>
        </p:txBody>
      </p:sp>
      <p:sp>
        <p:nvSpPr>
          <p:cNvPr id="11" name="文本框 1"/>
          <p:cNvSpPr txBox="1">
            <a:spLocks noChangeArrowheads="1"/>
          </p:cNvSpPr>
          <p:nvPr/>
        </p:nvSpPr>
        <p:spPr bwMode="auto">
          <a:xfrm>
            <a:off x="376766" y="648000"/>
            <a:ext cx="354118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charset="0"/>
                <a:ea typeface="宋体" charset="-122"/>
                <a:cs typeface="宋体" charset="-122"/>
              </a:defRPr>
            </a:lvl9pPr>
          </a:lstStyle>
          <a:p>
            <a:r>
              <a:rPr kumimoji="1" lang="zh-CN" altLang="en-US" sz="2667" dirty="0">
                <a:latin typeface="+mn-lt"/>
                <a:ea typeface="+mn-ea"/>
                <a:cs typeface="+mn-ea"/>
                <a:sym typeface="+mn-lt"/>
              </a:rPr>
              <a:t>任务执行流程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1619258" y="2766907"/>
            <a:ext cx="1886815" cy="77216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 err="1">
                <a:solidFill>
                  <a:schemeClr val="tx1"/>
                </a:solidFill>
                <a:cs typeface="+mn-ea"/>
                <a:sym typeface="+mn-lt"/>
              </a:rPr>
              <a:t>TaskSrv</a:t>
            </a:r>
            <a:endParaRPr kumimoji="1" lang="en-US" altLang="zh-CN" sz="12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kumimoji="1" lang="zh-CN" altLang="en-US" sz="1200" dirty="0">
                <a:solidFill>
                  <a:schemeClr val="tx1"/>
                </a:solidFill>
                <a:cs typeface="+mn-ea"/>
                <a:sym typeface="+mn-lt"/>
              </a:rPr>
              <a:t>创建任务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1612849" y="4294293"/>
            <a:ext cx="1886815" cy="77216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 err="1">
                <a:solidFill>
                  <a:schemeClr val="tx1"/>
                </a:solidFill>
                <a:cs typeface="+mn-ea"/>
                <a:sym typeface="+mn-lt"/>
              </a:rPr>
              <a:t>IntfTest</a:t>
            </a:r>
            <a:endParaRPr kumimoji="1" lang="en-US" altLang="zh-CN" sz="12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kumimoji="1" lang="zh-CN" altLang="en-US" sz="1200" dirty="0" smtClean="0">
                <a:solidFill>
                  <a:schemeClr val="tx1"/>
                </a:solidFill>
                <a:cs typeface="+mn-ea"/>
                <a:sym typeface="+mn-lt"/>
              </a:rPr>
              <a:t>执行任务并发送结果</a:t>
            </a:r>
            <a:endParaRPr kumimoji="1" lang="zh-CN" altLang="en-US" sz="12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134492" y="2766907"/>
            <a:ext cx="1923017" cy="77216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 smtClean="0">
                <a:solidFill>
                  <a:schemeClr val="tx1"/>
                </a:solidFill>
                <a:cs typeface="+mn-ea"/>
                <a:sym typeface="+mn-lt"/>
              </a:rPr>
              <a:t>Queue</a:t>
            </a:r>
            <a:endParaRPr kumimoji="1" lang="en-US" altLang="zh-CN" sz="12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kumimoji="1" lang="en-US" altLang="zh-CN" sz="1200" dirty="0" err="1">
                <a:solidFill>
                  <a:schemeClr val="tx1"/>
                </a:solidFill>
                <a:cs typeface="+mn-ea"/>
                <a:sym typeface="+mn-lt"/>
              </a:rPr>
              <a:t>TaskSrv_task</a:t>
            </a:r>
            <a:endParaRPr kumimoji="1" lang="zh-CN" altLang="en-US" sz="12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861522" y="4294293"/>
            <a:ext cx="2449205" cy="772160"/>
          </a:xfrm>
          <a:prstGeom prst="roundRect">
            <a:avLst>
              <a:gd name="adj" fmla="val 431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 smtClean="0">
                <a:solidFill>
                  <a:schemeClr val="tx1"/>
                </a:solidFill>
                <a:cs typeface="+mn-ea"/>
                <a:sym typeface="+mn-lt"/>
              </a:rPr>
              <a:t>Queue</a:t>
            </a:r>
            <a:endParaRPr kumimoji="1" lang="en-US" altLang="zh-CN" sz="12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kumimoji="1" lang="en-US" altLang="zh-CN" sz="1200" dirty="0" err="1">
                <a:solidFill>
                  <a:schemeClr val="tx1"/>
                </a:solidFill>
                <a:cs typeface="+mn-ea"/>
                <a:sym typeface="+mn-lt"/>
              </a:rPr>
              <a:t>TaskSrv_task_result</a:t>
            </a:r>
            <a:endParaRPr kumimoji="1" lang="zh-CN" altLang="en-US" sz="12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8612894" y="2749972"/>
            <a:ext cx="2006193" cy="772160"/>
          </a:xfrm>
          <a:prstGeom prst="roundRect">
            <a:avLst>
              <a:gd name="adj" fmla="val 431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12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kumimoji="1" lang="en-US" altLang="zh-CN" sz="1200" dirty="0" err="1">
                <a:solidFill>
                  <a:schemeClr val="tx1"/>
                </a:solidFill>
                <a:cs typeface="+mn-ea"/>
                <a:sym typeface="+mn-lt"/>
              </a:rPr>
              <a:t>IntfMqWatcher</a:t>
            </a:r>
            <a:endParaRPr kumimoji="1" lang="en-US" altLang="zh-CN" sz="12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kumimoji="1" lang="zh-CN" altLang="en-US" sz="1200" dirty="0">
                <a:solidFill>
                  <a:schemeClr val="tx1"/>
                </a:solidFill>
                <a:cs typeface="+mn-ea"/>
                <a:sym typeface="+mn-lt"/>
              </a:rPr>
              <a:t>消费任务</a:t>
            </a:r>
          </a:p>
          <a:p>
            <a:pPr algn="ctr"/>
            <a:endParaRPr kumimoji="1" lang="zh-CN" altLang="en-US" sz="12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680438" y="4294293"/>
            <a:ext cx="1886815" cy="772160"/>
          </a:xfrm>
          <a:prstGeom prst="roundRect">
            <a:avLst>
              <a:gd name="adj" fmla="val 568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1200" dirty="0" err="1">
                <a:solidFill>
                  <a:schemeClr val="tx1"/>
                </a:solidFill>
                <a:cs typeface="+mn-ea"/>
                <a:sym typeface="+mn-lt"/>
              </a:rPr>
              <a:t>TaskSrv</a:t>
            </a:r>
            <a:endParaRPr kumimoji="1" lang="en-US" altLang="zh-CN" sz="12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kumimoji="1" lang="zh-CN" altLang="en-US" sz="1200" dirty="0">
                <a:solidFill>
                  <a:schemeClr val="tx1"/>
                </a:solidFill>
                <a:cs typeface="+mn-ea"/>
                <a:sym typeface="+mn-lt"/>
              </a:rPr>
              <a:t>接收测试结果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1232027" y="1532251"/>
            <a:ext cx="2672256" cy="568960"/>
          </a:xfrm>
          <a:prstGeom prst="roundRect">
            <a:avLst>
              <a:gd name="adj" fmla="val 714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cs typeface="+mn-ea"/>
                <a:sym typeface="+mn-lt"/>
              </a:rPr>
              <a:t>Producers</a:t>
            </a:r>
            <a:endParaRPr kumimoji="1" lang="zh-CN" altLang="en-US" sz="2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4749996" y="1532251"/>
            <a:ext cx="2672256" cy="568960"/>
          </a:xfrm>
          <a:prstGeom prst="roundRect">
            <a:avLst>
              <a:gd name="adj" fmla="val 548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cs typeface="+mn-ea"/>
                <a:sym typeface="+mn-lt"/>
              </a:rPr>
              <a:t>Rabbit MQ</a:t>
            </a:r>
            <a:endParaRPr kumimoji="1" lang="zh-CN" altLang="en-US" sz="20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8279863" y="1532251"/>
            <a:ext cx="2672256" cy="568960"/>
          </a:xfrm>
          <a:prstGeom prst="roundRect">
            <a:avLst>
              <a:gd name="adj" fmla="val 735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cs typeface="+mn-ea"/>
                <a:sym typeface="+mn-lt"/>
              </a:rPr>
              <a:t>Consumers</a:t>
            </a:r>
            <a:endParaRPr kumimoji="1" lang="zh-CN" altLang="en-US" sz="20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1" name="直接箭头连接符 20"/>
          <p:cNvCxnSpPr/>
          <p:nvPr/>
        </p:nvCxnSpPr>
        <p:spPr>
          <a:xfrm flipV="1">
            <a:off x="3499663" y="3152987"/>
            <a:ext cx="1634828" cy="42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7057509" y="3136052"/>
            <a:ext cx="155538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3" idx="3"/>
          </p:cNvCxnSpPr>
          <p:nvPr/>
        </p:nvCxnSpPr>
        <p:spPr>
          <a:xfrm>
            <a:off x="3499663" y="4680373"/>
            <a:ext cx="137173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7320603" y="4706583"/>
            <a:ext cx="135983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16" idx="2"/>
            <a:endCxn id="13" idx="0"/>
          </p:cNvCxnSpPr>
          <p:nvPr/>
        </p:nvCxnSpPr>
        <p:spPr>
          <a:xfrm rot="5400000">
            <a:off x="5700045" y="378346"/>
            <a:ext cx="772161" cy="7059735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8362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82766" y="6362700"/>
            <a:ext cx="1744511" cy="317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766" y="569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2017 深圳·测试沙龙…"/>
          <p:cNvSpPr txBox="1"/>
          <p:nvPr/>
        </p:nvSpPr>
        <p:spPr>
          <a:xfrm>
            <a:off x="945045" y="36673"/>
            <a:ext cx="1905326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16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201</a:t>
            </a:r>
            <a:r>
              <a:rPr lang="en-US" dirty="0" smtClean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dirty="0">
                <a:latin typeface="+mn-lt"/>
                <a:ea typeface="+mn-ea"/>
                <a:cs typeface="+mn-ea"/>
                <a:sym typeface="+mn-lt"/>
              </a:rPr>
              <a:t>深圳·测试沙龙</a:t>
            </a:r>
          </a:p>
          <a:p>
            <a:pPr algn="ctr">
              <a:defRPr sz="1200"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>
                <a:latin typeface="+mn-lt"/>
                <a:ea typeface="+mn-ea"/>
                <a:cs typeface="+mn-ea"/>
                <a:sym typeface="+mn-lt"/>
              </a:rPr>
              <a:t>The Test Salon</a:t>
            </a:r>
          </a:p>
        </p:txBody>
      </p:sp>
      <p:sp>
        <p:nvSpPr>
          <p:cNvPr id="210" name="线条"/>
          <p:cNvSpPr/>
          <p:nvPr/>
        </p:nvSpPr>
        <p:spPr>
          <a:xfrm flipV="1">
            <a:off x="2999932" y="106892"/>
            <a:ext cx="1" cy="396237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1" name="金融专场"/>
          <p:cNvSpPr txBox="1"/>
          <p:nvPr/>
        </p:nvSpPr>
        <p:spPr>
          <a:xfrm>
            <a:off x="3053697" y="74773"/>
            <a:ext cx="1220843" cy="430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200"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rPr>
                <a:latin typeface="+mn-lt"/>
                <a:ea typeface="+mn-ea"/>
                <a:cs typeface="+mn-ea"/>
                <a:sym typeface="+mn-lt"/>
              </a:rPr>
              <a:t>金融专场</a:t>
            </a:r>
          </a:p>
        </p:txBody>
      </p:sp>
      <p:sp>
        <p:nvSpPr>
          <p:cNvPr id="8" name="标题 2"/>
          <p:cNvSpPr txBox="1">
            <a:spLocks/>
          </p:cNvSpPr>
          <p:nvPr/>
        </p:nvSpPr>
        <p:spPr>
          <a:xfrm>
            <a:off x="2833290" y="2861802"/>
            <a:ext cx="7073548" cy="1473877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6000" dirty="0">
                <a:latin typeface="+mn-lt"/>
                <a:ea typeface="+mn-ea"/>
                <a:cs typeface="+mn-ea"/>
                <a:sym typeface="+mn-lt"/>
              </a:rPr>
              <a:t>成果</a:t>
            </a:r>
            <a:r>
              <a:rPr kumimoji="1" lang="zh-CN" altLang="en-US" sz="6000" dirty="0" smtClean="0">
                <a:latin typeface="+mn-lt"/>
                <a:ea typeface="+mn-ea"/>
                <a:cs typeface="+mn-ea"/>
                <a:sym typeface="+mn-lt"/>
              </a:rPr>
              <a:t>演示</a:t>
            </a:r>
            <a:endParaRPr kumimoji="1" lang="zh-CN" altLang="en-US" sz="6000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9" name="组 8"/>
          <p:cNvGrpSpPr/>
          <p:nvPr/>
        </p:nvGrpSpPr>
        <p:grpSpPr>
          <a:xfrm>
            <a:off x="497376" y="2342487"/>
            <a:ext cx="1838539" cy="1373685"/>
            <a:chOff x="478538" y="1221300"/>
            <a:chExt cx="1378904" cy="1030264"/>
          </a:xfrm>
        </p:grpSpPr>
        <p:sp>
          <p:nvSpPr>
            <p:cNvPr id="10" name="标题 2"/>
            <p:cNvSpPr txBox="1">
              <a:spLocks/>
            </p:cNvSpPr>
            <p:nvPr/>
          </p:nvSpPr>
          <p:spPr>
            <a:xfrm>
              <a:off x="478539" y="1492870"/>
              <a:ext cx="1378903" cy="758694"/>
            </a:xfrm>
            <a:prstGeom prst="rect">
              <a:avLst/>
            </a:prstGeom>
          </p:spPr>
          <p:txBody>
            <a:bodyPr vert="horz"/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微软雅黑"/>
                  <a:cs typeface="+mj-cs"/>
                </a:defRPr>
              </a:lvl1pPr>
            </a:lstStyle>
            <a:p>
              <a:pPr algn="ctr"/>
              <a:r>
                <a:rPr kumimoji="1" lang="en-US" altLang="zh-CN" sz="8000" dirty="0">
                  <a:solidFill>
                    <a:srgbClr val="804D01"/>
                  </a:solidFill>
                  <a:latin typeface="+mn-lt"/>
                  <a:ea typeface="+mn-ea"/>
                  <a:cs typeface="+mn-ea"/>
                  <a:sym typeface="+mn-lt"/>
                </a:rPr>
                <a:t>02</a:t>
              </a:r>
              <a:endParaRPr kumimoji="1" lang="zh-CN" altLang="en-US" sz="8000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标题 2"/>
            <p:cNvSpPr txBox="1">
              <a:spLocks/>
            </p:cNvSpPr>
            <p:nvPr/>
          </p:nvSpPr>
          <p:spPr>
            <a:xfrm>
              <a:off x="478538" y="1221300"/>
              <a:ext cx="1378903" cy="488790"/>
            </a:xfrm>
            <a:prstGeom prst="rect">
              <a:avLst/>
            </a:prstGeom>
          </p:spPr>
          <p:txBody>
            <a:bodyPr vert="horz"/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微软雅黑"/>
                  <a:cs typeface="+mj-cs"/>
                </a:defRPr>
              </a:lvl1pPr>
            </a:lstStyle>
            <a:p>
              <a:pPr algn="ctr"/>
              <a:r>
                <a:rPr kumimoji="1" lang="en-US" altLang="zh-CN" sz="2667" dirty="0">
                  <a:solidFill>
                    <a:srgbClr val="804D01"/>
                  </a:solidFill>
                  <a:latin typeface="+mn-lt"/>
                  <a:ea typeface="+mn-ea"/>
                  <a:cs typeface="+mn-ea"/>
                  <a:sym typeface="+mn-lt"/>
                </a:rPr>
                <a:t>Part.</a:t>
              </a:r>
              <a:endParaRPr kumimoji="1" lang="zh-CN" altLang="en-US" sz="2667" dirty="0">
                <a:solidFill>
                  <a:srgbClr val="804D0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9514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205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02861"/>
</p:tagLst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luqvbkne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882</Words>
  <Application>Microsoft Office PowerPoint</Application>
  <PresentationFormat>宽屏</PresentationFormat>
  <Paragraphs>280</Paragraphs>
  <Slides>21</Slides>
  <Notes>21</Notes>
  <HiddenSlides>0</HiddenSlides>
  <MMClips>4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Helvetica Light</vt:lpstr>
      <vt:lpstr>Helvetica Neue</vt:lpstr>
      <vt:lpstr>Helvetica Neue UltraLight</vt:lpstr>
      <vt:lpstr>华文细黑</vt:lpstr>
      <vt:lpstr>Microsoft YaHei</vt:lpstr>
      <vt:lpstr>Arial</vt:lpstr>
      <vt:lpstr>Calibri</vt:lpstr>
      <vt:lpstr>Franklin Gothic Medium</vt:lpstr>
      <vt:lpstr>Helvetica</vt:lpstr>
      <vt:lpstr>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Helix</cp:lastModifiedBy>
  <cp:revision>42</cp:revision>
  <dcterms:modified xsi:type="dcterms:W3CDTF">2019-05-17T08:04:08Z</dcterms:modified>
</cp:coreProperties>
</file>